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 id="2147483672" r:id="rId2"/>
  </p:sldMasterIdLst>
  <p:notesMasterIdLst>
    <p:notesMasterId r:id="rId45"/>
  </p:notesMasterIdLst>
  <p:handoutMasterIdLst>
    <p:handoutMasterId r:id="rId46"/>
  </p:handoutMasterIdLst>
  <p:sldIdLst>
    <p:sldId id="814" r:id="rId3"/>
    <p:sldId id="1035" r:id="rId4"/>
    <p:sldId id="392" r:id="rId5"/>
    <p:sldId id="926" r:id="rId6"/>
    <p:sldId id="931" r:id="rId7"/>
    <p:sldId id="964" r:id="rId8"/>
    <p:sldId id="967" r:id="rId9"/>
    <p:sldId id="968" r:id="rId10"/>
    <p:sldId id="970" r:id="rId11"/>
    <p:sldId id="933" r:id="rId12"/>
    <p:sldId id="972" r:id="rId13"/>
    <p:sldId id="976" r:id="rId14"/>
    <p:sldId id="978" r:id="rId15"/>
    <p:sldId id="1042" r:id="rId16"/>
    <p:sldId id="1047" r:id="rId17"/>
    <p:sldId id="1031" r:id="rId18"/>
    <p:sldId id="1034" r:id="rId19"/>
    <p:sldId id="1017" r:id="rId20"/>
    <p:sldId id="1038" r:id="rId21"/>
    <p:sldId id="1044" r:id="rId22"/>
    <p:sldId id="472" r:id="rId23"/>
    <p:sldId id="471" r:id="rId24"/>
    <p:sldId id="476" r:id="rId25"/>
    <p:sldId id="473" r:id="rId26"/>
    <p:sldId id="1020" r:id="rId27"/>
    <p:sldId id="1024" r:id="rId28"/>
    <p:sldId id="1045" r:id="rId29"/>
    <p:sldId id="1025" r:id="rId30"/>
    <p:sldId id="994" r:id="rId31"/>
    <p:sldId id="1040" r:id="rId32"/>
    <p:sldId id="995" r:id="rId33"/>
    <p:sldId id="1004" r:id="rId34"/>
    <p:sldId id="1037" r:id="rId35"/>
    <p:sldId id="1036" r:id="rId36"/>
    <p:sldId id="1046" r:id="rId37"/>
    <p:sldId id="1041" r:id="rId38"/>
    <p:sldId id="1022" r:id="rId39"/>
    <p:sldId id="1043" r:id="rId40"/>
    <p:sldId id="1039" r:id="rId41"/>
    <p:sldId id="997" r:id="rId42"/>
    <p:sldId id="1029" r:id="rId43"/>
    <p:sldId id="1030" r:id="rId44"/>
  </p:sldIdLst>
  <p:sldSz cx="9144000" cy="6858000" type="screen4x3"/>
  <p:notesSz cx="6858000" cy="9144000"/>
  <p:embeddedFontLst>
    <p:embeddedFont>
      <p:font typeface="Noto Sans" panose="020B0502040504020204" pitchFamily="34" charset="0"/>
      <p:regular r:id="rId47"/>
      <p:bold r:id="rId48"/>
      <p:italic r:id="rId49"/>
      <p:boldItalic r:id="rId50"/>
    </p:embeddedFont>
    <p:embeddedFont>
      <p:font typeface="Tahoma" panose="020B060403050404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00FDFF"/>
    <a:srgbClr val="76D6FF"/>
    <a:srgbClr val="FF9300"/>
    <a:srgbClr val="9B8056"/>
    <a:srgbClr val="D6A82A"/>
    <a:srgbClr val="FFFFFF"/>
    <a:srgbClr val="EBEBEB"/>
    <a:srgbClr val="D5FC79"/>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8665B7-6574-423E-A4B5-A6C020D860FF}">
  <a:tblStyle styleId="{C98665B7-6574-423E-A4B5-A6C020D860F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698C-63BC-4B6A-AE92-7E62379B44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4"/>
    <p:restoredTop sz="70884"/>
  </p:normalViewPr>
  <p:slideViewPr>
    <p:cSldViewPr snapToGrid="0">
      <p:cViewPr varScale="1">
        <p:scale>
          <a:sx n="84" d="100"/>
          <a:sy n="84" d="100"/>
        </p:scale>
        <p:origin x="2456" y="184"/>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103" d="100"/>
          <a:sy n="103" d="100"/>
        </p:scale>
        <p:origin x="383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93ED02-DEDE-633F-C44A-23AECEAFD8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04A3F5-E462-AF07-17EB-30B3C7E011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99B2AB-DEF2-B542-A51A-EF02E6CAF67B}" type="datetimeFigureOut">
              <a:rPr lang="en-US" smtClean="0"/>
              <a:t>9/25/23</a:t>
            </a:fld>
            <a:endParaRPr lang="en-US"/>
          </a:p>
        </p:txBody>
      </p:sp>
      <p:sp>
        <p:nvSpPr>
          <p:cNvPr id="4" name="Footer Placeholder 3">
            <a:extLst>
              <a:ext uri="{FF2B5EF4-FFF2-40B4-BE49-F238E27FC236}">
                <a16:creationId xmlns:a16="http://schemas.microsoft.com/office/drawing/2014/main" id="{505AA060-B5D5-0F5E-D14A-595F0F4F4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33D474-1B8F-2F72-DF2A-8672E88053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14AE58-110B-6242-9ECD-3487A91C3095}" type="slidenum">
              <a:rPr lang="en-US" smtClean="0"/>
              <a:t>‹#›</a:t>
            </a:fld>
            <a:endParaRPr lang="en-US"/>
          </a:p>
        </p:txBody>
      </p:sp>
    </p:spTree>
    <p:extLst>
      <p:ext uri="{BB962C8B-B14F-4D97-AF65-F5344CB8AC3E}">
        <p14:creationId xmlns:p14="http://schemas.microsoft.com/office/powerpoint/2010/main" val="1785997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marketingsherpa.com/article/chart/average-website-conversion-rates-industr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Experimental_design"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tatistical_hypothesis_testing" TargetMode="External"/><Relationship Id="rId5" Type="http://schemas.openxmlformats.org/officeDocument/2006/relationships/hyperlink" Target="https://en.wikipedia.org/wiki/Confidence_interval" TargetMode="External"/><Relationship Id="rId4" Type="http://schemas.openxmlformats.org/officeDocument/2006/relationships/hyperlink" Target="http://en.wikipedia.org/wiki/Treatment_group"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qualtrics.com/support/survey-platform/common-use-cases-rc/a-b-testin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qualtrics.com/support/survey-platform/survey-module/survey-flow/standard-elements/randomize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Variable_(mathematic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67B1EA-03C7-434E-9007-5A525154D627}" type="slidenum">
              <a:rPr lang="en-GB" altLang="en-US" smtClean="0"/>
              <a:pPr>
                <a:defRPr/>
              </a:pPr>
              <a:t>1</a:t>
            </a:fld>
            <a:endParaRPr lang="en-GB" altLang="en-US"/>
          </a:p>
        </p:txBody>
      </p:sp>
    </p:spTree>
    <p:extLst>
      <p:ext uri="{BB962C8B-B14F-4D97-AF65-F5344CB8AC3E}">
        <p14:creationId xmlns:p14="http://schemas.microsoft.com/office/powerpoint/2010/main" val="1681897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xfrm>
            <a:off x="917575" y="744538"/>
            <a:ext cx="4962525" cy="3722687"/>
          </a:xfrm>
          <a:ln/>
        </p:spPr>
      </p:sp>
      <p:sp>
        <p:nvSpPr>
          <p:cNvPr id="7168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http://</a:t>
            </a:r>
            <a:r>
              <a:rPr lang="en-US" dirty="0" err="1"/>
              <a:t>www.zdnet.com</a:t>
            </a:r>
            <a:r>
              <a:rPr lang="en-US" dirty="0"/>
              <a:t>/expedia-on-how-one-extra-data-field-can-cost-12m-3040153863/</a:t>
            </a:r>
          </a:p>
          <a:p>
            <a:pPr marL="139700" indent="0">
              <a:buNone/>
            </a:pPr>
            <a:r>
              <a:rPr lang="en-US" b="1" dirty="0"/>
              <a:t>Expedia on how one extra data field can cost $12m </a:t>
            </a:r>
          </a:p>
          <a:p>
            <a:r>
              <a:rPr lang="en-US" dirty="0"/>
              <a:t>How to root out hidden profits with analytics...</a:t>
            </a:r>
          </a:p>
          <a:p>
            <a:pPr lvl="1"/>
            <a:r>
              <a:rPr lang="en-US" dirty="0"/>
              <a:t>Online travel firm Expedia has found that data analytics can deliver a multi-million dollar kick to a company's bottom line.</a:t>
            </a:r>
          </a:p>
          <a:p>
            <a:pPr lvl="1"/>
            <a:r>
              <a:rPr lang="en-US" dirty="0"/>
              <a:t>The company used SAS analytics to identify a single change to a web page that generated an overnight surge in sales, Expedia's VP of global analytics and </a:t>
            </a:r>
            <a:r>
              <a:rPr lang="en-US" dirty="0" err="1"/>
              <a:t>optimisation</a:t>
            </a:r>
            <a:r>
              <a:rPr lang="en-US" dirty="0"/>
              <a:t> Joe </a:t>
            </a:r>
            <a:r>
              <a:rPr lang="en-US" dirty="0" err="1"/>
              <a:t>Megibow</a:t>
            </a:r>
            <a:r>
              <a:rPr lang="en-US" dirty="0"/>
              <a:t> told the SAS Premier Business Leadership Series conference in Las Vegas last week.</a:t>
            </a:r>
          </a:p>
          <a:p>
            <a:endParaRPr lang="en-US" dirty="0"/>
          </a:p>
          <a:p>
            <a:r>
              <a:rPr lang="en-US" dirty="0"/>
              <a:t>Expedia analysts </a:t>
            </a:r>
            <a:r>
              <a:rPr lang="en-US" dirty="0" err="1"/>
              <a:t>realised</a:t>
            </a:r>
            <a:r>
              <a:rPr lang="en-US" dirty="0"/>
              <a:t> the site needed to be changed after investigating why many customers who clicked the 'Buy Now' button on the company's site did not complete the transaction.</a:t>
            </a:r>
          </a:p>
          <a:p>
            <a:r>
              <a:rPr lang="en-US" dirty="0"/>
              <a:t>"This is someone who was on our site, found the right location and hotel, put in all their billing and travel information and clicked the 'Buy Now' button," </a:t>
            </a:r>
            <a:r>
              <a:rPr lang="en-US" dirty="0" err="1"/>
              <a:t>Megibow</a:t>
            </a:r>
            <a:r>
              <a:rPr lang="en-US" dirty="0"/>
              <a:t> said.</a:t>
            </a:r>
          </a:p>
          <a:p>
            <a:r>
              <a:rPr lang="en-US" dirty="0"/>
              <a:t>"As far as leading indicators of purchase intent go, this is as good as it gets and yet we weren't taking the money.”</a:t>
            </a:r>
          </a:p>
          <a:p>
            <a:r>
              <a:rPr lang="en-US" dirty="0"/>
              <a:t>Analysts began examining and correlating information about these failed transactions to identify what traits they had in common.</a:t>
            </a:r>
          </a:p>
          <a:p>
            <a:r>
              <a:rPr lang="en-US" dirty="0"/>
              <a:t>The answer, it turns out, was quite simple: "We had an optional field on the site under 'Name', which was 'Company'," </a:t>
            </a:r>
            <a:r>
              <a:rPr lang="en-US" dirty="0" err="1"/>
              <a:t>Megibow</a:t>
            </a:r>
            <a:r>
              <a:rPr lang="en-US" dirty="0"/>
              <a:t> said.</a:t>
            </a:r>
          </a:p>
          <a:p>
            <a:r>
              <a:rPr lang="en-US" dirty="0"/>
              <a:t>"It confused some customers who filled out the 'Company' field with their bank name.”</a:t>
            </a:r>
          </a:p>
          <a:p>
            <a:r>
              <a:rPr lang="en-US" dirty="0"/>
              <a:t>After putting in their bank name, these customers then went on to enter the address of their bank, rather than their home address, in the address field.</a:t>
            </a:r>
          </a:p>
          <a:p>
            <a:r>
              <a:rPr lang="en-US" dirty="0"/>
              <a:t>"When it came to address verification to process the credit card, it failed because it was not the address of credit card holder," </a:t>
            </a:r>
            <a:r>
              <a:rPr lang="en-US" dirty="0" err="1"/>
              <a:t>Megibow</a:t>
            </a:r>
            <a:r>
              <a:rPr lang="en-US" dirty="0"/>
              <a:t> said.</a:t>
            </a:r>
          </a:p>
          <a:p>
            <a:r>
              <a:rPr lang="en-US" dirty="0"/>
              <a:t>One extra data field was costing Expedia $12m a year</a:t>
            </a:r>
          </a:p>
          <a:p>
            <a:r>
              <a:rPr lang="en-US" dirty="0"/>
              <a:t>"After we </a:t>
            </a:r>
            <a:r>
              <a:rPr lang="en-US" dirty="0" err="1"/>
              <a:t>realised</a:t>
            </a:r>
            <a:r>
              <a:rPr lang="en-US" dirty="0"/>
              <a:t> that we just went onto the site and deleted that field - overnight there was a step function [change], resulting in $12m of profit a year, simply by deleting a field.</a:t>
            </a:r>
          </a:p>
          <a:p>
            <a:r>
              <a:rPr lang="en-US" dirty="0"/>
              <a:t>"We have found 50 or 60 of these kinds of things by using analytics and paying attention to the customer.”</a:t>
            </a:r>
          </a:p>
        </p:txBody>
      </p:sp>
      <p:sp>
        <p:nvSpPr>
          <p:cNvPr id="716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D03F0E90-31C7-6D41-8886-083FC84AA022}" type="slidenum">
              <a:rPr lang="en-GB" sz="1200">
                <a:latin typeface="Arial" charset="0"/>
              </a:rPr>
              <a:pPr/>
              <a:t>11</a:t>
            </a:fld>
            <a:endParaRPr lang="en-GB" sz="1200">
              <a:latin typeface="Arial" charset="0"/>
            </a:endParaRPr>
          </a:p>
        </p:txBody>
      </p:sp>
    </p:spTree>
    <p:extLst>
      <p:ext uri="{BB962C8B-B14F-4D97-AF65-F5344CB8AC3E}">
        <p14:creationId xmlns:p14="http://schemas.microsoft.com/office/powerpoint/2010/main" val="789496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xfrm>
            <a:off x="917575" y="744538"/>
            <a:ext cx="4962525" cy="3722687"/>
          </a:xfrm>
          <a:ln/>
        </p:spPr>
      </p:sp>
      <p:sp>
        <p:nvSpPr>
          <p:cNvPr id="7782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From http://</a:t>
            </a:r>
            <a:r>
              <a:rPr lang="en-US" dirty="0" err="1"/>
              <a:t>glinden.blogspot.com</a:t>
            </a:r>
            <a:r>
              <a:rPr lang="en-US" dirty="0"/>
              <a:t>/2006/04/early-amazon-shopping-</a:t>
            </a:r>
            <a:r>
              <a:rPr lang="en-US" dirty="0" err="1"/>
              <a:t>cart.html</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solidFill>
                  <a:schemeClr val="bg1">
                    <a:lumMod val="65000"/>
                  </a:schemeClr>
                </a:solidFill>
              </a:rPr>
              <a:t>Kohavi</a:t>
            </a:r>
            <a:r>
              <a:rPr lang="en-US" sz="1200" dirty="0">
                <a:solidFill>
                  <a:schemeClr val="bg1">
                    <a:lumMod val="65000"/>
                  </a:schemeClr>
                </a:solidFill>
              </a:rPr>
              <a:t> </a:t>
            </a:r>
            <a:r>
              <a:rPr lang="en-US" sz="1200" i="1" dirty="0">
                <a:solidFill>
                  <a:schemeClr val="bg1">
                    <a:lumMod val="65000"/>
                  </a:schemeClr>
                </a:solidFill>
              </a:rPr>
              <a:t>et al.,</a:t>
            </a:r>
            <a:r>
              <a:rPr lang="en-US" sz="1200" dirty="0">
                <a:solidFill>
                  <a:schemeClr val="bg1">
                    <a:lumMod val="65000"/>
                  </a:schemeClr>
                </a:solidFill>
              </a:rPr>
              <a:t> (2007) </a:t>
            </a:r>
            <a:r>
              <a:rPr lang="en-US" sz="1200" i="1" dirty="0">
                <a:solidFill>
                  <a:schemeClr val="bg1">
                    <a:lumMod val="65000"/>
                  </a:schemeClr>
                </a:solidFill>
              </a:rPr>
              <a:t>Practical Guide to Controlled Experiments on the Web: Listen to Your Customers not to the </a:t>
            </a:r>
            <a:r>
              <a:rPr lang="en-US" sz="1200" i="1" dirty="0" err="1">
                <a:solidFill>
                  <a:schemeClr val="bg1">
                    <a:lumMod val="65000"/>
                  </a:schemeClr>
                </a:solidFill>
              </a:rPr>
              <a:t>HiPPO</a:t>
            </a:r>
            <a:endParaRPr lang="en-US" sz="1200" i="1" dirty="0">
              <a:solidFill>
                <a:schemeClr val="bg1">
                  <a:lumMod val="6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bg1">
                    <a:lumMod val="65000"/>
                  </a:schemeClr>
                </a:solidFill>
              </a:rPr>
              <a:t>https://</a:t>
            </a:r>
            <a:r>
              <a:rPr lang="en-US" sz="1200" i="1" dirty="0" err="1">
                <a:solidFill>
                  <a:schemeClr val="bg1">
                    <a:lumMod val="65000"/>
                  </a:schemeClr>
                </a:solidFill>
              </a:rPr>
              <a:t>ai.stanford.edu</a:t>
            </a:r>
            <a:r>
              <a:rPr lang="en-US" sz="1200" i="1" dirty="0">
                <a:solidFill>
                  <a:schemeClr val="bg1">
                    <a:lumMod val="65000"/>
                  </a:schemeClr>
                </a:solidFill>
              </a:rPr>
              <a:t>/~</a:t>
            </a:r>
            <a:r>
              <a:rPr lang="en-US" sz="1200" i="1" dirty="0" err="1">
                <a:solidFill>
                  <a:schemeClr val="bg1">
                    <a:lumMod val="65000"/>
                  </a:schemeClr>
                </a:solidFill>
              </a:rPr>
              <a:t>ronnyk</a:t>
            </a:r>
            <a:r>
              <a:rPr lang="en-US" sz="1200" i="1" dirty="0">
                <a:solidFill>
                  <a:schemeClr val="bg1">
                    <a:lumMod val="65000"/>
                  </a:schemeClr>
                </a:solidFill>
              </a:rPr>
              <a:t>/2007GuideControlledExperiments.pdf</a:t>
            </a:r>
          </a:p>
          <a:p>
            <a:endParaRPr lang="en-US" dirty="0"/>
          </a:p>
        </p:txBody>
      </p:sp>
      <p:sp>
        <p:nvSpPr>
          <p:cNvPr id="7782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47B7B1BC-D996-2045-B05B-B7A95A45BFA7}" type="slidenum">
              <a:rPr lang="en-GB" sz="1200">
                <a:latin typeface="Arial" charset="0"/>
              </a:rPr>
              <a:pPr/>
              <a:t>12</a:t>
            </a:fld>
            <a:endParaRPr lang="en-GB" sz="1200">
              <a:latin typeface="Arial" charset="0"/>
            </a:endParaRPr>
          </a:p>
        </p:txBody>
      </p:sp>
    </p:spTree>
    <p:extLst>
      <p:ext uri="{BB962C8B-B14F-4D97-AF65-F5344CB8AC3E}">
        <p14:creationId xmlns:p14="http://schemas.microsoft.com/office/powerpoint/2010/main" val="257318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xfrm>
            <a:off x="917575" y="744538"/>
            <a:ext cx="4962525" cy="3722687"/>
          </a:xfrm>
          <a:ln/>
        </p:spPr>
      </p:sp>
      <p:sp>
        <p:nvSpPr>
          <p:cNvPr id="8192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solidFill>
                  <a:schemeClr val="bg1">
                    <a:lumMod val="65000"/>
                  </a:schemeClr>
                </a:solidFill>
              </a:rPr>
              <a:t>Kohavi</a:t>
            </a:r>
            <a:r>
              <a:rPr lang="en-US" sz="1200" dirty="0">
                <a:solidFill>
                  <a:schemeClr val="bg1">
                    <a:lumMod val="65000"/>
                  </a:schemeClr>
                </a:solidFill>
              </a:rPr>
              <a:t> </a:t>
            </a:r>
            <a:r>
              <a:rPr lang="en-US" sz="1200" i="1" dirty="0">
                <a:solidFill>
                  <a:schemeClr val="bg1">
                    <a:lumMod val="65000"/>
                  </a:schemeClr>
                </a:solidFill>
              </a:rPr>
              <a:t>et al.,</a:t>
            </a:r>
            <a:r>
              <a:rPr lang="en-US" sz="1200" dirty="0">
                <a:solidFill>
                  <a:schemeClr val="bg1">
                    <a:lumMod val="65000"/>
                  </a:schemeClr>
                </a:solidFill>
              </a:rPr>
              <a:t> (2007) </a:t>
            </a:r>
            <a:r>
              <a:rPr lang="en-US" sz="1200" i="1" dirty="0">
                <a:solidFill>
                  <a:schemeClr val="bg1">
                    <a:lumMod val="65000"/>
                  </a:schemeClr>
                </a:solidFill>
              </a:rPr>
              <a:t>Practical Guide to Controlled Experiments on the Web: Listen to Your Customers not to the </a:t>
            </a:r>
            <a:r>
              <a:rPr lang="en-US" sz="1200" i="1" dirty="0" err="1">
                <a:solidFill>
                  <a:schemeClr val="bg1">
                    <a:lumMod val="65000"/>
                  </a:schemeClr>
                </a:solidFill>
              </a:rPr>
              <a:t>HiPPO</a:t>
            </a:r>
            <a:endParaRPr lang="en-US" sz="1200" i="1" dirty="0">
              <a:solidFill>
                <a:schemeClr val="bg1">
                  <a:lumMod val="6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bg1">
                    <a:lumMod val="65000"/>
                  </a:schemeClr>
                </a:solidFill>
              </a:rPr>
              <a:t>https://</a:t>
            </a:r>
            <a:r>
              <a:rPr lang="en-US" sz="1200" i="1" dirty="0" err="1">
                <a:solidFill>
                  <a:schemeClr val="bg1">
                    <a:lumMod val="65000"/>
                  </a:schemeClr>
                </a:solidFill>
              </a:rPr>
              <a:t>ai.stanford.edu</a:t>
            </a:r>
            <a:r>
              <a:rPr lang="en-US" sz="1200" i="1" dirty="0">
                <a:solidFill>
                  <a:schemeClr val="bg1">
                    <a:lumMod val="65000"/>
                  </a:schemeClr>
                </a:solidFill>
              </a:rPr>
              <a:t>/~</a:t>
            </a:r>
            <a:r>
              <a:rPr lang="en-US" sz="1200" i="1" dirty="0" err="1">
                <a:solidFill>
                  <a:schemeClr val="bg1">
                    <a:lumMod val="65000"/>
                  </a:schemeClr>
                </a:solidFill>
              </a:rPr>
              <a:t>ronnyk</a:t>
            </a:r>
            <a:r>
              <a:rPr lang="en-US" sz="1200" i="1" dirty="0">
                <a:solidFill>
                  <a:schemeClr val="bg1">
                    <a:lumMod val="65000"/>
                  </a:schemeClr>
                </a:solidFill>
              </a:rPr>
              <a:t>/2007GuideControlledExperiments.pdf</a:t>
            </a:r>
          </a:p>
          <a:p>
            <a:endParaRPr lang="en-US" dirty="0"/>
          </a:p>
          <a:p>
            <a:r>
              <a:rPr lang="en-US" dirty="0"/>
              <a:t>The conversion rate is the percentage of visits to the website that include a purchase.</a:t>
            </a:r>
          </a:p>
          <a:p>
            <a:r>
              <a:rPr lang="en-US" dirty="0"/>
              <a:t>Which do you think has the higher conversion rate?</a:t>
            </a:r>
          </a:p>
          <a:p>
            <a:endParaRPr lang="en-US" dirty="0"/>
          </a:p>
          <a:p>
            <a:r>
              <a:rPr lang="en-US" dirty="0"/>
              <a:t>“In reality, the site "upgraded" from the A to B and lost 90% of their revenue. Most of the changes in the upgrade were positive, but the coupon code was the critical one: people started to think twice about whether they were paying too much because there are discount coupons out there that they do not have. By removing the discount code from the new version (B), conversion-rate increased 6.5% relative to the old version (A).”</a:t>
            </a:r>
          </a:p>
        </p:txBody>
      </p:sp>
      <p:sp>
        <p:nvSpPr>
          <p:cNvPr id="8192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25999AB1-C087-9044-8D91-85D465CC84E1}" type="slidenum">
              <a:rPr lang="en-GB" sz="1200">
                <a:latin typeface="Arial" charset="0"/>
              </a:rPr>
              <a:pPr/>
              <a:t>13</a:t>
            </a:fld>
            <a:endParaRPr lang="en-GB" sz="1200">
              <a:latin typeface="Arial" charset="0"/>
            </a:endParaRPr>
          </a:p>
        </p:txBody>
      </p:sp>
    </p:spTree>
    <p:extLst>
      <p:ext uri="{BB962C8B-B14F-4D97-AF65-F5344CB8AC3E}">
        <p14:creationId xmlns:p14="http://schemas.microsoft.com/office/powerpoint/2010/main" val="998929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139700" indent="0">
              <a:buNone/>
            </a:pPr>
            <a:r>
              <a:rPr lang="en-US" sz="1200" dirty="0"/>
              <a:t>https://</a:t>
            </a:r>
            <a:r>
              <a:rPr lang="en-US" sz="1200" dirty="0" err="1"/>
              <a:t>www.thetwentyminutevc.com</a:t>
            </a:r>
            <a:r>
              <a:rPr lang="en-US" sz="1200" dirty="0"/>
              <a:t>/ed-baker/</a:t>
            </a:r>
            <a:endParaRPr lang="en-US" dirty="0"/>
          </a:p>
          <a:p>
            <a:r>
              <a:rPr lang="en-US" dirty="0"/>
              <a:t>Example 1: Facebook Japan “announcement” instead of rude “invite”</a:t>
            </a:r>
          </a:p>
          <a:p>
            <a:r>
              <a:rPr lang="en-US" dirty="0"/>
              <a:t>Internationalization, Small changes, big impact. 6:09-7:10</a:t>
            </a:r>
          </a:p>
          <a:p>
            <a:endParaRPr lang="en-US" dirty="0"/>
          </a:p>
          <a:p>
            <a:r>
              <a:rPr lang="en-US" dirty="0"/>
              <a:t>Example 2: India Uber rider app add button “become a driver”</a:t>
            </a:r>
          </a:p>
          <a:p>
            <a:r>
              <a:rPr lang="en-US" dirty="0"/>
              <a:t>Needle mover, Small changes, big impact. 8:11-8:50</a:t>
            </a:r>
          </a:p>
          <a:p>
            <a:endParaRPr lang="en-US" dirty="0"/>
          </a:p>
          <a:p>
            <a:r>
              <a:rPr lang="en-US" dirty="0"/>
              <a:t>Example 3: Conversion rate</a:t>
            </a:r>
          </a:p>
          <a:p>
            <a:r>
              <a:rPr lang="en-US" dirty="0"/>
              <a:t>Facebook monthly active users, Uber monthly active rider, weekly trips</a:t>
            </a:r>
          </a:p>
          <a:p>
            <a:r>
              <a:rPr lang="en-US" dirty="0" err="1"/>
              <a:t>Northstar</a:t>
            </a:r>
            <a:r>
              <a:rPr lang="en-US" dirty="0"/>
              <a:t> metric, 9:45-11:10</a:t>
            </a:r>
          </a:p>
          <a:p>
            <a:endParaRPr lang="en-US" dirty="0"/>
          </a:p>
          <a:p>
            <a:r>
              <a:rPr lang="en-US" dirty="0"/>
              <a:t>Example 4: India Uber no credit card to ride (cash)</a:t>
            </a:r>
          </a:p>
          <a:p>
            <a:r>
              <a:rPr lang="en-US" dirty="0"/>
              <a:t>Data trumps intuition, small experiment despite Uber CEO </a:t>
            </a:r>
            <a:r>
              <a:rPr lang="en-US" dirty="0" err="1"/>
              <a:t>Travist</a:t>
            </a:r>
            <a:r>
              <a:rPr lang="en-US" dirty="0"/>
              <a:t> 35:43-37:00</a:t>
            </a:r>
          </a:p>
          <a:p>
            <a:pPr marL="139700" indent="0">
              <a:buNone/>
            </a:pPr>
            <a:endParaRPr lang="en-US" dirty="0"/>
          </a:p>
          <a:p>
            <a:pPr marL="139700" indent="0">
              <a:buNone/>
            </a:pPr>
            <a:r>
              <a:rPr lang="en-US" dirty="0"/>
              <a:t>https://</a:t>
            </a:r>
            <a:r>
              <a:rPr lang="en-US" dirty="0" err="1"/>
              <a:t>www.thetwentyminutevc.com</a:t>
            </a:r>
            <a:r>
              <a:rPr lang="en-US" dirty="0"/>
              <a:t>/</a:t>
            </a:r>
            <a:r>
              <a:rPr lang="en-US" dirty="0" err="1"/>
              <a:t>brian</a:t>
            </a:r>
            <a:r>
              <a:rPr lang="en-US" dirty="0"/>
              <a:t>-hale/</a:t>
            </a:r>
          </a:p>
          <a:p>
            <a:pPr marL="139700" indent="0">
              <a:buNone/>
            </a:pPr>
            <a:r>
              <a:rPr lang="en-US" dirty="0"/>
              <a:t>https://</a:t>
            </a:r>
            <a:r>
              <a:rPr lang="en-US" dirty="0" err="1"/>
              <a:t>www.youtube.com</a:t>
            </a:r>
            <a:r>
              <a:rPr lang="en-US" dirty="0"/>
              <a:t>/shorts/</a:t>
            </a:r>
            <a:r>
              <a:rPr lang="en-US" dirty="0" err="1"/>
              <a:t>trSXSbDuOVc</a:t>
            </a:r>
            <a:endParaRPr lang="en-US" dirty="0"/>
          </a:p>
          <a:p>
            <a:pPr marL="457200" indent="-317500"/>
            <a:r>
              <a:rPr lang="en-US" dirty="0"/>
              <a:t>Example 5: “Promote” to “Boost Post”</a:t>
            </a:r>
          </a:p>
        </p:txBody>
      </p:sp>
      <p:sp>
        <p:nvSpPr>
          <p:cNvPr id="4" name="Slide Number Placeholder 3"/>
          <p:cNvSpPr>
            <a:spLocks noGrp="1"/>
          </p:cNvSpPr>
          <p:nvPr>
            <p:ph type="sldNum" sz="quarter" idx="5"/>
          </p:nvPr>
        </p:nvSpPr>
        <p:spPr/>
        <p:txBody>
          <a:bodyPr/>
          <a:lstStyle/>
          <a:p>
            <a:pPr>
              <a:defRPr/>
            </a:pPr>
            <a:fld id="{4AD08AC7-0A01-E74F-A19F-E7C0185FECAE}" type="slidenum">
              <a:rPr lang="en-GB" smtClean="0"/>
              <a:pPr>
                <a:defRPr/>
              </a:pPr>
              <a:t>14</a:t>
            </a:fld>
            <a:endParaRPr lang="en-GB"/>
          </a:p>
        </p:txBody>
      </p:sp>
    </p:spTree>
    <p:extLst>
      <p:ext uri="{BB962C8B-B14F-4D97-AF65-F5344CB8AC3E}">
        <p14:creationId xmlns:p14="http://schemas.microsoft.com/office/powerpoint/2010/main" val="1568329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139700" indent="0">
              <a:buNone/>
            </a:pPr>
            <a:r>
              <a:rPr lang="en-US" dirty="0"/>
              <a:t>https://</a:t>
            </a:r>
            <a:r>
              <a:rPr lang="en-US" dirty="0" err="1"/>
              <a:t>youtu.be</a:t>
            </a:r>
            <a:r>
              <a:rPr lang="en-US" dirty="0"/>
              <a:t>/m000dSSXvDY</a:t>
            </a:r>
          </a:p>
          <a:p>
            <a:r>
              <a:rPr lang="en-SG" sz="1200" b="0" i="0" u="none" strike="noStrike" kern="1200" dirty="0" err="1">
                <a:solidFill>
                  <a:schemeClr val="tx1"/>
                </a:solidFill>
                <a:effectLst/>
                <a:latin typeface="Arial" charset="0"/>
                <a:ea typeface="ＭＳ Ｐゴシック" charset="0"/>
                <a:cs typeface="ＭＳ Ｐゴシック" charset="0"/>
              </a:rPr>
              <a:t>Nngroup</a:t>
            </a:r>
            <a:r>
              <a:rPr lang="en-SG" sz="1200" b="0" i="0" u="none" strike="noStrike" kern="1200" dirty="0">
                <a:solidFill>
                  <a:schemeClr val="tx1"/>
                </a:solidFill>
                <a:effectLst/>
                <a:latin typeface="Arial" charset="0"/>
                <a:ea typeface="ＭＳ Ｐゴシック" charset="0"/>
                <a:cs typeface="ＭＳ Ｐゴシック" charset="0"/>
              </a:rPr>
              <a:t> A/B Testing 101</a:t>
            </a:r>
          </a:p>
          <a:p>
            <a:r>
              <a:rPr lang="en-SG" sz="1200" b="0" i="0" u="none" strike="noStrike" kern="1200" dirty="0">
                <a:solidFill>
                  <a:schemeClr val="tx1"/>
                </a:solidFill>
                <a:effectLst/>
                <a:latin typeface="Arial" charset="0"/>
                <a:ea typeface="ＭＳ Ｐゴシック" charset="0"/>
                <a:cs typeface="ＭＳ Ｐゴシック" charset="0"/>
              </a:rPr>
              <a:t>What is A/B testing, and why should you consider this method for measuring the business value of design changes?</a:t>
            </a:r>
            <a:endParaRPr lang="en-US" dirty="0"/>
          </a:p>
        </p:txBody>
      </p:sp>
      <p:sp>
        <p:nvSpPr>
          <p:cNvPr id="4" name="Slide Number Placeholder 3"/>
          <p:cNvSpPr>
            <a:spLocks noGrp="1"/>
          </p:cNvSpPr>
          <p:nvPr>
            <p:ph type="sldNum" sz="quarter" idx="5"/>
          </p:nvPr>
        </p:nvSpPr>
        <p:spPr/>
        <p:txBody>
          <a:bodyPr/>
          <a:lstStyle/>
          <a:p>
            <a:pPr>
              <a:defRPr/>
            </a:pPr>
            <a:fld id="{4AD08AC7-0A01-E74F-A19F-E7C0185FECAE}" type="slidenum">
              <a:rPr lang="en-GB" smtClean="0"/>
              <a:pPr>
                <a:defRPr/>
              </a:pPr>
              <a:t>16</a:t>
            </a:fld>
            <a:endParaRPr lang="en-GB"/>
          </a:p>
        </p:txBody>
      </p:sp>
    </p:spTree>
    <p:extLst>
      <p:ext uri="{BB962C8B-B14F-4D97-AF65-F5344CB8AC3E}">
        <p14:creationId xmlns:p14="http://schemas.microsoft.com/office/powerpoint/2010/main" val="626408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basic idea behind this type of study is that participants can be part of the treatment group or the control group but cannot be part of both.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more than one treatment is tested, a completely new group is required for each.</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between subjects design is a way of avoiding the carryover effects that can plague within subjects designs</a:t>
            </a:r>
          </a:p>
          <a:p>
            <a:endParaRPr lang="en-US" dirty="0"/>
          </a:p>
        </p:txBody>
      </p:sp>
      <p:sp>
        <p:nvSpPr>
          <p:cNvPr id="4" name="Slide Number Placeholder 3"/>
          <p:cNvSpPr>
            <a:spLocks noGrp="1"/>
          </p:cNvSpPr>
          <p:nvPr>
            <p:ph type="sldNum" sz="quarter" idx="5"/>
          </p:nvPr>
        </p:nvSpPr>
        <p:spPr/>
        <p:txBody>
          <a:bodyPr/>
          <a:lstStyle/>
          <a:p>
            <a:pPr>
              <a:defRPr/>
            </a:pPr>
            <a:fld id="{4AD08AC7-0A01-E74F-A19F-E7C0185FECAE}" type="slidenum">
              <a:rPr lang="en-GB" smtClean="0"/>
              <a:pPr>
                <a:defRPr/>
              </a:pPr>
              <a:t>17</a:t>
            </a:fld>
            <a:endParaRPr lang="en-GB"/>
          </a:p>
        </p:txBody>
      </p:sp>
    </p:spTree>
    <p:extLst>
      <p:ext uri="{BB962C8B-B14F-4D97-AF65-F5344CB8AC3E}">
        <p14:creationId xmlns:p14="http://schemas.microsoft.com/office/powerpoint/2010/main" val="1107878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a:xfrm>
            <a:off x="917575" y="744538"/>
            <a:ext cx="4962525" cy="3722687"/>
          </a:xfrm>
          <a:ln/>
        </p:spPr>
      </p:sp>
      <p:sp>
        <p:nvSpPr>
          <p:cNvPr id="122882"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https://</a:t>
            </a:r>
            <a:r>
              <a:rPr lang="en-US" dirty="0" err="1"/>
              <a:t>youtu.be</a:t>
            </a:r>
            <a:r>
              <a:rPr lang="en-US" dirty="0"/>
              <a:t>/g7JGe_ykB3I</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Designing Experiments</a:t>
            </a:r>
          </a:p>
          <a:p>
            <a:pPr marL="628650" lvl="1" indent="-171450"/>
            <a:r>
              <a:rPr lang="en-US" dirty="0"/>
              <a:t>Control and treatment groups</a:t>
            </a:r>
          </a:p>
          <a:p>
            <a:pPr marL="628650" lvl="1" indent="-171450"/>
            <a:r>
              <a:rPr lang="en-US" dirty="0"/>
              <a:t>Randomization and replication (replicate by collecting sufficiently large sample)</a:t>
            </a:r>
          </a:p>
          <a:p>
            <a:pPr marL="628650" lvl="1" indent="-171450"/>
            <a:r>
              <a:rPr lang="en-US" dirty="0"/>
              <a:t>Blocking (divide participants into blocks, evenly place in Control/Treatment) Avoiding confounding variable</a:t>
            </a:r>
          </a:p>
          <a:p>
            <a:pPr marL="628650" lvl="1" indent="-171450"/>
            <a:r>
              <a:rPr lang="en-US" dirty="0"/>
              <a:t>A void psychological effect by Blinding (uninformed) and placebos (truly blind)</a:t>
            </a:r>
          </a:p>
        </p:txBody>
      </p:sp>
      <p:sp>
        <p:nvSpPr>
          <p:cNvPr id="1228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0D9DA3BB-2411-C946-8BE5-FE89721DAFB0}" type="slidenum">
              <a:rPr lang="en-GB" sz="1200">
                <a:latin typeface="Arial" charset="0"/>
              </a:rPr>
              <a:pPr eaLnBrk="1" hangingPunct="1"/>
              <a:t>18</a:t>
            </a:fld>
            <a:endParaRPr lang="en-GB" sz="1200">
              <a:latin typeface="Arial" charset="0"/>
            </a:endParaRPr>
          </a:p>
        </p:txBody>
      </p:sp>
    </p:spTree>
    <p:extLst>
      <p:ext uri="{BB962C8B-B14F-4D97-AF65-F5344CB8AC3E}">
        <p14:creationId xmlns:p14="http://schemas.microsoft.com/office/powerpoint/2010/main" val="1566392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a:xfrm>
            <a:off x="917575" y="744538"/>
            <a:ext cx="4962525" cy="3722687"/>
          </a:xfrm>
          <a:ln/>
        </p:spPr>
      </p:sp>
      <p:sp>
        <p:nvSpPr>
          <p:cNvPr id="122882"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www.who.int</a:t>
            </a:r>
            <a:r>
              <a:rPr lang="en-US" dirty="0"/>
              <a:t>/news-room/feature-stories/detail/vaccine-efficacy-effectiveness-and-protection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u="none" strike="noStrike" kern="1200" dirty="0">
                <a:solidFill>
                  <a:schemeClr val="tx1"/>
                </a:solidFill>
                <a:effectLst/>
                <a:latin typeface="Arial" charset="0"/>
                <a:ea typeface="ＭＳ Ｐゴシック" charset="0"/>
                <a:cs typeface="ＭＳ Ｐゴシック" charset="0"/>
              </a:rPr>
              <a:t>A vaccine’s </a:t>
            </a:r>
            <a:r>
              <a:rPr lang="en-SG" sz="1200" b="1" i="0" u="none" strike="noStrike" kern="1200" dirty="0">
                <a:solidFill>
                  <a:schemeClr val="tx1"/>
                </a:solidFill>
                <a:effectLst/>
                <a:latin typeface="Arial" charset="0"/>
                <a:ea typeface="ＭＳ Ｐゴシック" charset="0"/>
                <a:cs typeface="ＭＳ Ｐゴシック" charset="0"/>
              </a:rPr>
              <a:t>efficacy</a:t>
            </a:r>
            <a:r>
              <a:rPr lang="en-SG" sz="1200" b="0" i="0" u="none" strike="noStrike" kern="1200" dirty="0">
                <a:solidFill>
                  <a:schemeClr val="tx1"/>
                </a:solidFill>
                <a:effectLst/>
                <a:latin typeface="Arial" charset="0"/>
                <a:ea typeface="ＭＳ Ｐゴシック" charset="0"/>
                <a:cs typeface="ＭＳ Ｐゴシック" charset="0"/>
              </a:rPr>
              <a:t> is measured in a controlled clinical trial and is based on how many people who got vaccinated developed the ‘outcome of interest’ (usually disease) compared with how many people who got the placebo (dummy vaccine) developed the same outcome. Once the study is complete, the numbers of sick people in each group are compared, in order to calculate the relative risk of getting sick depending on whether or not the subjects received the vaccine. From this we get the efficacy – a measure of how much the vaccine lowered the risk of getting sick. If a vaccine has high efficacy, a lot fewer people in the group who received the vaccine got sick than the people in the group who received the placebo.</a:t>
            </a:r>
            <a:endParaRPr lang="en-US" dirty="0"/>
          </a:p>
        </p:txBody>
      </p:sp>
      <p:sp>
        <p:nvSpPr>
          <p:cNvPr id="1228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0D9DA3BB-2411-C946-8BE5-FE89721DAFB0}" type="slidenum">
              <a:rPr lang="en-GB" sz="1200">
                <a:latin typeface="Arial" charset="0"/>
              </a:rPr>
              <a:pPr eaLnBrk="1" hangingPunct="1"/>
              <a:t>19</a:t>
            </a:fld>
            <a:endParaRPr lang="en-GB" sz="1200">
              <a:latin typeface="Arial" charset="0"/>
            </a:endParaRPr>
          </a:p>
        </p:txBody>
      </p:sp>
    </p:spTree>
    <p:extLst>
      <p:ext uri="{BB962C8B-B14F-4D97-AF65-F5344CB8AC3E}">
        <p14:creationId xmlns:p14="http://schemas.microsoft.com/office/powerpoint/2010/main" val="485154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139700" indent="0">
              <a:buNone/>
            </a:pPr>
            <a:r>
              <a:rPr lang="en-US" dirty="0"/>
              <a:t>https://</a:t>
            </a:r>
            <a:r>
              <a:rPr lang="en-US" dirty="0" err="1"/>
              <a:t>youtu.be</a:t>
            </a:r>
            <a:r>
              <a:rPr lang="en-US" dirty="0"/>
              <a:t>/oZzM2GgkZJU</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NNgroup</a:t>
            </a:r>
            <a:r>
              <a:rPr lang="en-US" dirty="0"/>
              <a:t> Macro &amp; </a:t>
            </a:r>
            <a:r>
              <a:rPr lang="en-US" dirty="0" err="1"/>
              <a:t>Microconversions</a:t>
            </a:r>
            <a:r>
              <a:rPr lang="en-US" dirty="0"/>
              <a:t> as Metrics in Analytics</a:t>
            </a:r>
          </a:p>
          <a:p>
            <a:endParaRPr lang="en-US" dirty="0"/>
          </a:p>
          <a:p>
            <a:pPr marL="139700" indent="0">
              <a:buNone/>
            </a:pPr>
            <a:r>
              <a:rPr lang="en-US" dirty="0"/>
              <a:t>https://</a:t>
            </a:r>
            <a:r>
              <a:rPr lang="en-US" dirty="0" err="1"/>
              <a:t>www.nngroup.com</a:t>
            </a:r>
            <a:r>
              <a:rPr lang="en-US" dirty="0"/>
              <a:t>/articles/micro-conversions/</a:t>
            </a:r>
          </a:p>
          <a:p>
            <a:r>
              <a:rPr lang="en-SG" sz="1200" b="0" i="0" u="none" strike="noStrike" kern="1200" dirty="0">
                <a:solidFill>
                  <a:schemeClr val="tx1"/>
                </a:solidFill>
                <a:effectLst/>
                <a:latin typeface="Arial" charset="0"/>
                <a:ea typeface="ＭＳ Ｐゴシック" charset="0"/>
                <a:cs typeface="ＭＳ Ｐゴシック" charset="0"/>
              </a:rPr>
              <a:t>Not every design and content change generates immediate or significant increases in conversion rates, but they may affect conversion rates in the long run.</a:t>
            </a:r>
          </a:p>
          <a:p>
            <a:r>
              <a:rPr lang="en-SG" sz="1200" b="0" i="0" u="none" strike="noStrike" kern="1200" dirty="0">
                <a:solidFill>
                  <a:schemeClr val="tx1"/>
                </a:solidFill>
                <a:effectLst/>
                <a:latin typeface="Arial" charset="0"/>
                <a:ea typeface="ＭＳ Ｐゴシック" charset="0"/>
                <a:cs typeface="ＭＳ Ｐゴシック" charset="0"/>
              </a:rPr>
              <a:t>Generally, only a small fraction of site visitors complete a macro conversion. For example, the </a:t>
            </a:r>
            <a:r>
              <a:rPr lang="en-SG" sz="1200" b="0" i="0" u="sng" kern="1200" dirty="0">
                <a:solidFill>
                  <a:schemeClr val="tx1"/>
                </a:solidFill>
                <a:effectLst/>
                <a:latin typeface="Arial" charset="0"/>
                <a:ea typeface="ＭＳ Ｐゴシック" charset="0"/>
                <a:cs typeface="ＭＳ Ｐゴシック" charset="0"/>
                <a:hlinkClick r:id="rId3"/>
              </a:rPr>
              <a:t>conversion rate of most ecommerce sites hovers around 3%</a:t>
            </a:r>
            <a:r>
              <a:rPr lang="en-SG" sz="1200" b="0" i="0" u="none" strike="noStrike" kern="1200" dirty="0">
                <a:solidFill>
                  <a:schemeClr val="tx1"/>
                </a:solidFill>
                <a:effectLst/>
                <a:latin typeface="Arial" charset="0"/>
                <a:ea typeface="ＭＳ Ｐゴシック" charset="0"/>
                <a:cs typeface="ＭＳ Ｐゴシック" charset="0"/>
              </a:rPr>
              <a:t>. But, many more users than that interact with the pages and features of your site. It’s not true that all the remaining 97% of visits are totally worthless and should be thrown into one big bucket for analytics purposes.</a:t>
            </a:r>
            <a:endParaRPr lang="en-US" dirty="0"/>
          </a:p>
        </p:txBody>
      </p:sp>
      <p:sp>
        <p:nvSpPr>
          <p:cNvPr id="4" name="Slide Number Placeholder 3"/>
          <p:cNvSpPr>
            <a:spLocks noGrp="1"/>
          </p:cNvSpPr>
          <p:nvPr>
            <p:ph type="sldNum" sz="quarter" idx="5"/>
          </p:nvPr>
        </p:nvSpPr>
        <p:spPr/>
        <p:txBody>
          <a:bodyPr/>
          <a:lstStyle/>
          <a:p>
            <a:pPr>
              <a:defRPr/>
            </a:pPr>
            <a:fld id="{4AD08AC7-0A01-E74F-A19F-E7C0185FECAE}" type="slidenum">
              <a:rPr lang="en-GB" smtClean="0"/>
              <a:pPr>
                <a:defRPr/>
              </a:pPr>
              <a:t>21</a:t>
            </a:fld>
            <a:endParaRPr lang="en-GB"/>
          </a:p>
        </p:txBody>
      </p:sp>
    </p:spTree>
    <p:extLst>
      <p:ext uri="{BB962C8B-B14F-4D97-AF65-F5344CB8AC3E}">
        <p14:creationId xmlns:p14="http://schemas.microsoft.com/office/powerpoint/2010/main" val="3232574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Noto Sans" charset="0"/>
                <a:ea typeface="Noto Sans" charset="0"/>
                <a:cs typeface="Noto Sans" charset="0"/>
              </a:rPr>
              <a:t> Let’s consider an example of an ecommerce website. What behavioral information of a user could be useful?</a:t>
            </a:r>
          </a:p>
          <a:p>
            <a:endParaRPr lang="en-US" dirty="0"/>
          </a:p>
        </p:txBody>
      </p:sp>
      <p:sp>
        <p:nvSpPr>
          <p:cNvPr id="4" name="Slide Number Placeholder 3"/>
          <p:cNvSpPr>
            <a:spLocks noGrp="1"/>
          </p:cNvSpPr>
          <p:nvPr>
            <p:ph type="sldNum" sz="quarter" idx="5"/>
          </p:nvPr>
        </p:nvSpPr>
        <p:spPr/>
        <p:txBody>
          <a:bodyPr/>
          <a:lstStyle/>
          <a:p>
            <a:pPr>
              <a:defRPr/>
            </a:pPr>
            <a:fld id="{4AD08AC7-0A01-E74F-A19F-E7C0185FECAE}" type="slidenum">
              <a:rPr lang="en-GB" smtClean="0"/>
              <a:pPr>
                <a:defRPr/>
              </a:pPr>
              <a:t>22</a:t>
            </a:fld>
            <a:endParaRPr lang="en-GB"/>
          </a:p>
        </p:txBody>
      </p:sp>
    </p:spTree>
    <p:extLst>
      <p:ext uri="{BB962C8B-B14F-4D97-AF65-F5344CB8AC3E}">
        <p14:creationId xmlns:p14="http://schemas.microsoft.com/office/powerpoint/2010/main" val="14255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AD08AC7-0A01-E74F-A19F-E7C0185FECAE}" type="slidenum">
              <a:rPr lang="en-GB" smtClean="0"/>
              <a:pPr>
                <a:defRPr/>
              </a:pPr>
              <a:t>2</a:t>
            </a:fld>
            <a:endParaRPr lang="en-GB"/>
          </a:p>
        </p:txBody>
      </p:sp>
    </p:spTree>
    <p:extLst>
      <p:ext uri="{BB962C8B-B14F-4D97-AF65-F5344CB8AC3E}">
        <p14:creationId xmlns:p14="http://schemas.microsoft.com/office/powerpoint/2010/main" val="3898755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p:nvPr>
        </p:nvSpPr>
        <p:spPr>
          <a:xfrm>
            <a:off x="917575" y="744538"/>
            <a:ext cx="4962525" cy="3722687"/>
          </a:xfrm>
          <a:ln/>
        </p:spPr>
      </p:sp>
      <p:sp>
        <p:nvSpPr>
          <p:cNvPr id="135170"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solidFill>
                  <a:schemeClr val="bg1">
                    <a:lumMod val="65000"/>
                  </a:schemeClr>
                </a:solidFill>
              </a:rPr>
              <a:t>Kohavi</a:t>
            </a:r>
            <a:r>
              <a:rPr lang="en-US" sz="1200" dirty="0">
                <a:solidFill>
                  <a:schemeClr val="bg1">
                    <a:lumMod val="65000"/>
                  </a:schemeClr>
                </a:solidFill>
              </a:rPr>
              <a:t> </a:t>
            </a:r>
            <a:r>
              <a:rPr lang="en-US" sz="1200" i="1" dirty="0">
                <a:solidFill>
                  <a:schemeClr val="bg1">
                    <a:lumMod val="65000"/>
                  </a:schemeClr>
                </a:solidFill>
              </a:rPr>
              <a:t>et al.,</a:t>
            </a:r>
            <a:r>
              <a:rPr lang="en-US" sz="1200" dirty="0">
                <a:solidFill>
                  <a:schemeClr val="bg1">
                    <a:lumMod val="65000"/>
                  </a:schemeClr>
                </a:solidFill>
              </a:rPr>
              <a:t> (2007) </a:t>
            </a:r>
            <a:r>
              <a:rPr lang="en-US" sz="1200" i="1" dirty="0">
                <a:solidFill>
                  <a:schemeClr val="bg1">
                    <a:lumMod val="65000"/>
                  </a:schemeClr>
                </a:solidFill>
              </a:rPr>
              <a:t>Practical Guide to Controlled Experiments on the Web: Listen to Your Customers not to the </a:t>
            </a:r>
            <a:r>
              <a:rPr lang="en-US" sz="1200" i="1" dirty="0" err="1">
                <a:solidFill>
                  <a:schemeClr val="bg1">
                    <a:lumMod val="65000"/>
                  </a:schemeClr>
                </a:solidFill>
              </a:rPr>
              <a:t>HiPPO</a:t>
            </a:r>
            <a:endParaRPr lang="en-US" sz="1200" i="1" dirty="0">
              <a:solidFill>
                <a:schemeClr val="bg1">
                  <a:lumMod val="6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bg1">
                    <a:lumMod val="65000"/>
                  </a:schemeClr>
                </a:solidFill>
              </a:rPr>
              <a:t>https://</a:t>
            </a:r>
            <a:r>
              <a:rPr lang="en-US" sz="1200" i="1" dirty="0" err="1">
                <a:solidFill>
                  <a:schemeClr val="bg1">
                    <a:lumMod val="65000"/>
                  </a:schemeClr>
                </a:solidFill>
              </a:rPr>
              <a:t>ai.stanford.edu</a:t>
            </a:r>
            <a:r>
              <a:rPr lang="en-US" sz="1200" i="1" dirty="0">
                <a:solidFill>
                  <a:schemeClr val="bg1">
                    <a:lumMod val="65000"/>
                  </a:schemeClr>
                </a:solidFill>
              </a:rPr>
              <a:t>/~</a:t>
            </a:r>
            <a:r>
              <a:rPr lang="en-US" sz="1200" i="1" dirty="0" err="1">
                <a:solidFill>
                  <a:schemeClr val="bg1">
                    <a:lumMod val="65000"/>
                  </a:schemeClr>
                </a:solidFill>
              </a:rPr>
              <a:t>ronnyk</a:t>
            </a:r>
            <a:r>
              <a:rPr lang="en-US" sz="1200" i="1" dirty="0">
                <a:solidFill>
                  <a:schemeClr val="bg1">
                    <a:lumMod val="65000"/>
                  </a:schemeClr>
                </a:solidFill>
              </a:rPr>
              <a:t>/2007GuideControlledExperiments.pdf</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139700" indent="0">
              <a:buNone/>
              <a:defRPr/>
            </a:pPr>
            <a:r>
              <a:rPr lang="en-US" dirty="0"/>
              <a:t>http://</a:t>
            </a:r>
            <a:r>
              <a:rPr lang="en-US" dirty="0" err="1"/>
              <a:t>en.wikipedia.org</a:t>
            </a:r>
            <a:r>
              <a:rPr lang="en-US" dirty="0"/>
              <a:t>/wiki/</a:t>
            </a:r>
            <a:r>
              <a:rPr lang="en-US" dirty="0" err="1"/>
              <a:t>Sample_size_determination</a:t>
            </a:r>
            <a:endParaRPr lang="en-US" dirty="0"/>
          </a:p>
          <a:p>
            <a:pPr marL="139700" indent="0">
              <a:buNone/>
              <a:defRPr/>
            </a:pPr>
            <a:r>
              <a:rPr lang="en-US" dirty="0"/>
              <a:t>In </a:t>
            </a:r>
            <a:r>
              <a:rPr lang="en-US" dirty="0">
                <a:hlinkClick r:id="rId3" action="ppaction://hlinkfile" tooltip="Experimental design"/>
              </a:rPr>
              <a:t>experimental design</a:t>
            </a:r>
            <a:r>
              <a:rPr lang="en-US" dirty="0"/>
              <a:t>, where a study may be divided into different </a:t>
            </a:r>
            <a:r>
              <a:rPr lang="en-US" dirty="0">
                <a:hlinkClick r:id="rId4" action="ppaction://hlinkfile" tooltip="Treatment group"/>
              </a:rPr>
              <a:t>treatment groups</a:t>
            </a:r>
            <a:r>
              <a:rPr lang="en-US" dirty="0"/>
              <a:t>, there may be different sample sizes for each group.</a:t>
            </a:r>
          </a:p>
          <a:p>
            <a:pPr>
              <a:defRPr/>
            </a:pPr>
            <a:endParaRPr lang="en-US" dirty="0"/>
          </a:p>
          <a:p>
            <a:pPr>
              <a:defRPr/>
            </a:pPr>
            <a:r>
              <a:rPr lang="en-US" dirty="0"/>
              <a:t>Sample sizes may be chosen in several different ways:</a:t>
            </a:r>
          </a:p>
          <a:p>
            <a:r>
              <a:rPr lang="en-SG" sz="1200" b="0" i="0" u="none" strike="noStrike" kern="1200" dirty="0">
                <a:solidFill>
                  <a:schemeClr val="tx1"/>
                </a:solidFill>
                <a:effectLst/>
                <a:latin typeface="Arial" charset="0"/>
                <a:ea typeface="ＭＳ Ｐゴシック" charset="0"/>
                <a:cs typeface="ＭＳ Ｐゴシック" charset="0"/>
              </a:rPr>
              <a:t>using experience – small samples, though sometimes unavoidable, can result in wide </a:t>
            </a:r>
            <a:r>
              <a:rPr lang="en-SG" sz="1200" b="0" i="0" u="none" strike="noStrike" kern="1200" dirty="0">
                <a:solidFill>
                  <a:schemeClr val="tx1"/>
                </a:solidFill>
                <a:effectLst/>
                <a:latin typeface="Arial" charset="0"/>
                <a:ea typeface="ＭＳ Ｐゴシック" charset="0"/>
                <a:cs typeface="ＭＳ Ｐゴシック" charset="0"/>
                <a:hlinkClick r:id="rId5" tooltip="Confidence interval"/>
              </a:rPr>
              <a:t>confidence intervals</a:t>
            </a:r>
            <a:r>
              <a:rPr lang="en-SG" sz="1200" b="0" i="0" u="none" strike="noStrike" kern="1200" dirty="0">
                <a:solidFill>
                  <a:schemeClr val="tx1"/>
                </a:solidFill>
                <a:effectLst/>
                <a:latin typeface="Arial" charset="0"/>
                <a:ea typeface="ＭＳ Ｐゴシック" charset="0"/>
                <a:cs typeface="ＭＳ Ｐゴシック" charset="0"/>
              </a:rPr>
              <a:t> and risk of errors in </a:t>
            </a:r>
            <a:r>
              <a:rPr lang="en-SG" sz="1200" b="0" i="0" u="none" strike="noStrike" kern="1200" dirty="0">
                <a:solidFill>
                  <a:schemeClr val="tx1"/>
                </a:solidFill>
                <a:effectLst/>
                <a:latin typeface="Arial" charset="0"/>
                <a:ea typeface="ＭＳ Ｐゴシック" charset="0"/>
                <a:cs typeface="ＭＳ Ｐゴシック" charset="0"/>
                <a:hlinkClick r:id="rId6" tooltip="Statistical hypothesis testing"/>
              </a:rPr>
              <a:t>statistical hypothesis testing</a:t>
            </a:r>
            <a:r>
              <a:rPr lang="en-SG" sz="1200" b="0" i="0" u="none" strike="noStrike" kern="1200" dirty="0">
                <a:solidFill>
                  <a:schemeClr val="tx1"/>
                </a:solidFill>
                <a:effectLst/>
                <a:latin typeface="Arial" charset="0"/>
                <a:ea typeface="ＭＳ Ｐゴシック" charset="0"/>
                <a:cs typeface="ＭＳ Ｐゴシック" charset="0"/>
              </a:rPr>
              <a:t>.</a:t>
            </a:r>
          </a:p>
          <a:p>
            <a:r>
              <a:rPr lang="en-SG" sz="1200" b="0" i="0" u="none" strike="noStrike" kern="1200" dirty="0">
                <a:solidFill>
                  <a:schemeClr val="tx1"/>
                </a:solidFill>
                <a:effectLst/>
                <a:latin typeface="Arial" charset="0"/>
                <a:ea typeface="ＭＳ Ｐゴシック" charset="0"/>
                <a:cs typeface="ＭＳ Ｐゴシック" charset="0"/>
              </a:rPr>
              <a:t>using a target variance for an estimate to be derived from the sample eventually obtained, i.e. if a high precision is required (narrow confidence interval) this translates to a low target variance of the estimator.</a:t>
            </a:r>
          </a:p>
          <a:p>
            <a:r>
              <a:rPr lang="en-SG" sz="1200" b="0" i="0" u="none" strike="noStrike" kern="1200" dirty="0">
                <a:solidFill>
                  <a:schemeClr val="tx1"/>
                </a:solidFill>
                <a:effectLst/>
                <a:latin typeface="Arial" charset="0"/>
                <a:ea typeface="ＭＳ Ｐゴシック" charset="0"/>
                <a:cs typeface="ＭＳ Ｐゴシック" charset="0"/>
              </a:rPr>
              <a:t>using a target for the power of a </a:t>
            </a:r>
            <a:r>
              <a:rPr lang="en-SG" sz="1200" b="0" i="0" u="none" strike="noStrike" kern="1200" dirty="0">
                <a:solidFill>
                  <a:schemeClr val="tx1"/>
                </a:solidFill>
                <a:effectLst/>
                <a:latin typeface="Arial" charset="0"/>
                <a:ea typeface="ＭＳ Ｐゴシック" charset="0"/>
                <a:cs typeface="ＭＳ Ｐゴシック" charset="0"/>
                <a:hlinkClick r:id="rId6" tooltip="Statistical hypothesis testing"/>
              </a:rPr>
              <a:t>statistical test</a:t>
            </a:r>
            <a:r>
              <a:rPr lang="en-SG" sz="1200" b="0" i="0" u="none" strike="noStrike" kern="1200" dirty="0">
                <a:solidFill>
                  <a:schemeClr val="tx1"/>
                </a:solidFill>
                <a:effectLst/>
                <a:latin typeface="Arial" charset="0"/>
                <a:ea typeface="ＭＳ Ｐゴシック" charset="0"/>
                <a:cs typeface="ＭＳ Ｐゴシック" charset="0"/>
              </a:rPr>
              <a:t> to be applied once the sample is collected.</a:t>
            </a:r>
          </a:p>
          <a:p>
            <a:r>
              <a:rPr lang="en-SG" sz="1200" b="0" i="0" u="none" strike="noStrike" kern="1200" dirty="0">
                <a:solidFill>
                  <a:schemeClr val="tx1"/>
                </a:solidFill>
                <a:effectLst/>
                <a:latin typeface="Arial" charset="0"/>
                <a:ea typeface="ＭＳ Ｐゴシック" charset="0"/>
                <a:cs typeface="ＭＳ Ｐゴシック" charset="0"/>
              </a:rPr>
              <a:t>using a confidence level, i.e. the larger the required confidence level, the larger the sample size (given a constant precision requirement).</a:t>
            </a:r>
          </a:p>
          <a:p>
            <a:endParaRPr lang="en-US" dirty="0"/>
          </a:p>
        </p:txBody>
      </p:sp>
      <p:sp>
        <p:nvSpPr>
          <p:cNvPr id="1351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F9F83B64-597C-C64B-B685-C2D529908355}" type="slidenum">
              <a:rPr lang="en-GB" sz="1200">
                <a:latin typeface="Arial" charset="0"/>
              </a:rPr>
              <a:pPr/>
              <a:t>25</a:t>
            </a:fld>
            <a:endParaRPr lang="en-GB" sz="1200">
              <a:latin typeface="Arial" charset="0"/>
            </a:endParaRPr>
          </a:p>
        </p:txBody>
      </p:sp>
    </p:spTree>
    <p:extLst>
      <p:ext uri="{BB962C8B-B14F-4D97-AF65-F5344CB8AC3E}">
        <p14:creationId xmlns:p14="http://schemas.microsoft.com/office/powerpoint/2010/main" val="362533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a:xfrm>
            <a:off x="917575" y="744538"/>
            <a:ext cx="4962525" cy="3722687"/>
          </a:xfrm>
          <a:ln/>
        </p:spPr>
      </p:sp>
      <p:sp>
        <p:nvSpPr>
          <p:cNvPr id="106498"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https://exp-</a:t>
            </a:r>
            <a:r>
              <a:rPr lang="en-US" dirty="0" err="1"/>
              <a:t>platform.com</a:t>
            </a:r>
            <a:r>
              <a:rPr lang="en-US" dirty="0"/>
              <a:t>/Documents/</a:t>
            </a:r>
            <a:r>
              <a:rPr lang="en-US" dirty="0" err="1"/>
              <a:t>GuideControlledExperiments.pdf</a:t>
            </a:r>
            <a:endParaRPr lang="en-US" dirty="0"/>
          </a:p>
          <a:p>
            <a:endParaRPr lang="en-US" dirty="0"/>
          </a:p>
          <a:p>
            <a:r>
              <a:rPr lang="en-SG" sz="1200" kern="1200" dirty="0">
                <a:solidFill>
                  <a:schemeClr val="tx1"/>
                </a:solidFill>
                <a:effectLst/>
                <a:latin typeface="Arial" charset="0"/>
                <a:ea typeface="ＭＳ Ｐゴシック" charset="0"/>
                <a:cs typeface="ＭＳ Ｐゴシック" charset="0"/>
              </a:rPr>
              <a:t>3.3.1 </a:t>
            </a:r>
            <a:r>
              <a:rPr lang="en-SG" sz="1200" kern="1200" dirty="0" err="1">
                <a:solidFill>
                  <a:schemeClr val="tx1"/>
                </a:solidFill>
                <a:effectLst/>
                <a:latin typeface="Arial" charset="0"/>
                <a:ea typeface="ＭＳ Ｐゴシック" charset="0"/>
                <a:cs typeface="ＭＳ Ｐゴシック" charset="0"/>
              </a:rPr>
              <a:t>TreatmentRamp</a:t>
            </a:r>
            <a:r>
              <a:rPr lang="en-SG" sz="1200" kern="1200" dirty="0">
                <a:solidFill>
                  <a:schemeClr val="tx1"/>
                </a:solidFill>
                <a:effectLst/>
                <a:latin typeface="Arial" charset="0"/>
                <a:ea typeface="ＭＳ Ｐゴシック" charset="0"/>
                <a:cs typeface="ＭＳ Ｐゴシック" charset="0"/>
              </a:rPr>
              <a:t>-up </a:t>
            </a:r>
            <a:endParaRPr lang="en-SG" dirty="0"/>
          </a:p>
          <a:p>
            <a:r>
              <a:rPr lang="en-SG" sz="1200" kern="1200" dirty="0">
                <a:solidFill>
                  <a:schemeClr val="tx1"/>
                </a:solidFill>
                <a:effectLst/>
                <a:latin typeface="Arial" charset="0"/>
                <a:ea typeface="ＭＳ Ｐゴシック" charset="0"/>
                <a:cs typeface="ＭＳ Ｐゴシック" charset="0"/>
              </a:rPr>
              <a:t>An experiment can be initiated with a small percentage of users assigned to the treatment(s), and then that percentage can be gradually increased. For example, if you plan to run an A/B test at 50%/50%, you might start with a 99.9%/0.1% split, then </a:t>
            </a:r>
            <a:r>
              <a:rPr lang="en-SG" sz="1200" kern="1200" dirty="0" err="1">
                <a:solidFill>
                  <a:schemeClr val="tx1"/>
                </a:solidFill>
                <a:effectLst/>
                <a:latin typeface="Arial" charset="0"/>
                <a:ea typeface="ＭＳ Ｐゴシック" charset="0"/>
                <a:cs typeface="ＭＳ Ｐゴシック" charset="0"/>
              </a:rPr>
              <a:t>rampup</a:t>
            </a:r>
            <a:r>
              <a:rPr lang="en-SG" sz="1200" kern="1200" dirty="0">
                <a:solidFill>
                  <a:schemeClr val="tx1"/>
                </a:solidFill>
                <a:effectLst/>
                <a:latin typeface="Arial" charset="0"/>
                <a:ea typeface="ＭＳ Ｐゴシック" charset="0"/>
                <a:cs typeface="ＭＳ Ｐゴシック" charset="0"/>
              </a:rPr>
              <a:t> the Treatment from 0.1% to 0.5% to 2.5% to 10% to 50%. At each step, which could run for, say, a couple of hours, you can </a:t>
            </a:r>
            <a:r>
              <a:rPr lang="en-SG" sz="1200" kern="1200" dirty="0" err="1">
                <a:solidFill>
                  <a:schemeClr val="tx1"/>
                </a:solidFill>
                <a:effectLst/>
                <a:latin typeface="Arial" charset="0"/>
                <a:ea typeface="ＭＳ Ｐゴシック" charset="0"/>
                <a:cs typeface="ＭＳ Ｐゴシック" charset="0"/>
              </a:rPr>
              <a:t>analyze</a:t>
            </a:r>
            <a:r>
              <a:rPr lang="en-SG" sz="1200" kern="1200" dirty="0">
                <a:solidFill>
                  <a:schemeClr val="tx1"/>
                </a:solidFill>
                <a:effectLst/>
                <a:latin typeface="Arial" charset="0"/>
                <a:ea typeface="ＭＳ Ｐゴシック" charset="0"/>
                <a:cs typeface="ＭＳ Ｐゴシック" charset="0"/>
              </a:rPr>
              <a:t> the data to make sure there are no egregious problems with the Treatment before exposing it to more users. The square factor in the power formula implies that such errors could be caught quickly on small populations and the experiment can be aborted before many users are exposed to the bad treatment. </a:t>
            </a:r>
            <a:endParaRPr lang="en-SG" dirty="0"/>
          </a:p>
          <a:p>
            <a:endParaRPr lang="en-US" dirty="0"/>
          </a:p>
        </p:txBody>
      </p:sp>
      <p:sp>
        <p:nvSpPr>
          <p:cNvPr id="1064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0E1E8B6-9484-314F-965C-B36023068E26}" type="slidenum">
              <a:rPr lang="en-GB" sz="1200">
                <a:latin typeface="Arial" charset="0"/>
              </a:rPr>
              <a:pPr eaLnBrk="1" hangingPunct="1"/>
              <a:t>26</a:t>
            </a:fld>
            <a:endParaRPr lang="en-GB" sz="1200">
              <a:latin typeface="Arial" charset="0"/>
            </a:endParaRPr>
          </a:p>
        </p:txBody>
      </p:sp>
    </p:spTree>
    <p:extLst>
      <p:ext uri="{BB962C8B-B14F-4D97-AF65-F5344CB8AC3E}">
        <p14:creationId xmlns:p14="http://schemas.microsoft.com/office/powerpoint/2010/main" val="696907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a:xfrm>
            <a:off x="917575" y="744538"/>
            <a:ext cx="4962525" cy="3722687"/>
          </a:xfrm>
          <a:ln/>
        </p:spPr>
      </p:sp>
      <p:sp>
        <p:nvSpPr>
          <p:cNvPr id="108546"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https://</a:t>
            </a:r>
            <a:r>
              <a:rPr lang="en-US" dirty="0" err="1"/>
              <a:t>www.justinmind.com</a:t>
            </a:r>
            <a:r>
              <a:rPr lang="en-US" dirty="0"/>
              <a:t>/blog/usability-testing-tools/</a:t>
            </a:r>
          </a:p>
          <a:p>
            <a:pPr marL="139700" indent="0">
              <a:buNone/>
            </a:pPr>
            <a:r>
              <a:rPr lang="en-US" dirty="0"/>
              <a:t>https://</a:t>
            </a:r>
            <a:r>
              <a:rPr lang="en-US" dirty="0" err="1"/>
              <a:t>uxdesign.cc</a:t>
            </a:r>
            <a:r>
              <a:rPr lang="en-US" dirty="0"/>
              <a:t>/a-thorough-review-of-top-user-testing-tools-316625bf8739</a:t>
            </a:r>
          </a:p>
        </p:txBody>
      </p:sp>
      <p:sp>
        <p:nvSpPr>
          <p:cNvPr id="10854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8882ABBB-6F4A-2D4B-9287-FB01BEF4297F}" type="slidenum">
              <a:rPr lang="en-GB" sz="1200">
                <a:latin typeface="Arial" charset="0"/>
              </a:rPr>
              <a:pPr eaLnBrk="1" hangingPunct="1"/>
              <a:t>28</a:t>
            </a:fld>
            <a:endParaRPr lang="en-GB" sz="1200">
              <a:latin typeface="Arial" charset="0"/>
            </a:endParaRPr>
          </a:p>
        </p:txBody>
      </p:sp>
    </p:spTree>
    <p:extLst>
      <p:ext uri="{BB962C8B-B14F-4D97-AF65-F5344CB8AC3E}">
        <p14:creationId xmlns:p14="http://schemas.microsoft.com/office/powerpoint/2010/main" val="541415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a:xfrm>
            <a:off x="917575" y="744538"/>
            <a:ext cx="4962525" cy="3722687"/>
          </a:xfrm>
          <a:ln/>
        </p:spPr>
      </p:sp>
      <p:sp>
        <p:nvSpPr>
          <p:cNvPr id="108546"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0854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FFB117B2-01F3-6840-840F-A2683197E1AD}" type="slidenum">
              <a:rPr lang="en-GB" sz="1200">
                <a:latin typeface="Arial" charset="0"/>
              </a:rPr>
              <a:pPr/>
              <a:t>29</a:t>
            </a:fld>
            <a:endParaRPr lang="en-GB" sz="1200">
              <a:latin typeface="Arial" charset="0"/>
            </a:endParaRPr>
          </a:p>
        </p:txBody>
      </p:sp>
    </p:spTree>
    <p:extLst>
      <p:ext uri="{BB962C8B-B14F-4D97-AF65-F5344CB8AC3E}">
        <p14:creationId xmlns:p14="http://schemas.microsoft.com/office/powerpoint/2010/main" val="683676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139700" indent="0">
              <a:buNone/>
            </a:pPr>
            <a:r>
              <a:rPr lang="en-SG" sz="1200" b="0" i="0" kern="1200" dirty="0">
                <a:solidFill>
                  <a:schemeClr val="tx1"/>
                </a:solidFill>
                <a:effectLst/>
                <a:latin typeface="Arial" charset="0"/>
                <a:ea typeface="ＭＳ Ｐゴシック" charset="0"/>
                <a:cs typeface="ＭＳ Ｐゴシック" charset="0"/>
                <a:hlinkClick r:id="rId3" tooltip="https://www.qualtrics.com/support/survey-platform/common-use-cases-rc/a-b-testing/"/>
              </a:rPr>
              <a:t>https://www.qualtrics.com/support/survey-platform/common-use-cases-rc/a-b-testing/</a:t>
            </a:r>
            <a:br>
              <a:rPr lang="en-SG" dirty="0"/>
            </a:br>
            <a:r>
              <a:rPr lang="en-SG" sz="1200" b="0" i="0" u="none" strike="noStrike" kern="1200" dirty="0">
                <a:solidFill>
                  <a:schemeClr val="tx1"/>
                </a:solidFill>
                <a:effectLst/>
                <a:latin typeface="Arial" charset="0"/>
                <a:ea typeface="ＭＳ Ｐゴシック" charset="0"/>
                <a:cs typeface="ＭＳ Ｐゴシック" charset="0"/>
              </a:rPr>
              <a:t>A/B Testing can be performed in Qualtrics by randomly assigning respondents to one of the two (or more) conditions, without letting the respondents know what the other condition looks like. This allows respondents to provide opinions unbiased by the desire to compare and contrast options.</a:t>
            </a:r>
            <a:br>
              <a:rPr lang="en-SG" dirty="0"/>
            </a:br>
            <a:br>
              <a:rPr lang="en-SG" dirty="0"/>
            </a:br>
            <a:r>
              <a:rPr lang="en-SG" sz="1200" b="0" i="0" kern="1200" dirty="0">
                <a:solidFill>
                  <a:schemeClr val="tx1"/>
                </a:solidFill>
                <a:effectLst/>
                <a:latin typeface="Arial" charset="0"/>
                <a:ea typeface="ＭＳ Ｐゴシック" charset="0"/>
                <a:cs typeface="ＭＳ Ｐゴシック" charset="0"/>
                <a:hlinkClick r:id="rId4" tooltip="https://www.qualtrics.com/support/survey-platform/survey-module/survey-flow/standard-elements/randomizer/"/>
              </a:rPr>
              <a:t>https://www.qualtrics.com/support/survey-platform/survey-module/survey-flow/standard-elements/randomizer/</a:t>
            </a:r>
            <a:br>
              <a:rPr lang="en-SG" dirty="0"/>
            </a:br>
            <a:r>
              <a:rPr lang="en-SG" sz="1200" b="0" i="0" u="none" strike="noStrike" kern="1200" dirty="0">
                <a:solidFill>
                  <a:schemeClr val="tx1"/>
                </a:solidFill>
                <a:effectLst/>
                <a:latin typeface="Arial" charset="0"/>
                <a:ea typeface="ＭＳ Ｐゴシック" charset="0"/>
                <a:cs typeface="ＭＳ Ｐゴシック" charset="0"/>
              </a:rPr>
              <a:t>With a randomizer in your survey flow, you can randomly present question blocks, embedded data, and other survey flow elements to your respondents</a:t>
            </a:r>
            <a:br>
              <a:rPr lang="en-SG" dirty="0"/>
            </a:br>
            <a:r>
              <a:rPr lang="en-SG" sz="1200" b="0" i="0" u="none" strike="noStrike" kern="1200" dirty="0">
                <a:solidFill>
                  <a:schemeClr val="tx1"/>
                </a:solidFill>
                <a:effectLst/>
                <a:latin typeface="Arial" charset="0"/>
                <a:ea typeface="ＭＳ Ｐゴシック" charset="0"/>
                <a:cs typeface="ＭＳ Ｐゴシック" charset="0"/>
              </a:rPr>
              <a:t>When selected, “Evenly Present Elements” makes sure that even as elements are randomized, they are randomized evenly. This setting keeps careful watch on the counts to ensure every element is presented an equal number of times.</a:t>
            </a:r>
            <a:br>
              <a:rPr lang="en-SG" dirty="0"/>
            </a:br>
            <a:r>
              <a:rPr lang="en-SG" sz="1200" b="0" i="0" u="none" strike="noStrike" kern="1200" dirty="0">
                <a:solidFill>
                  <a:schemeClr val="tx1"/>
                </a:solidFill>
                <a:effectLst/>
                <a:latin typeface="Arial" charset="0"/>
                <a:ea typeface="ＭＳ Ｐゴシック" charset="0"/>
                <a:cs typeface="ＭＳ Ｐゴシック" charset="0"/>
              </a:rPr>
              <a:t>In addition to blocks, you can use the randomizer to randomize other elements in the survey flow. For example, you can use a randomizer to randomly assign specific embedded data labels to each respondent or to randomly send your respondents to different survey endings with end of survey elements</a:t>
            </a:r>
            <a:endParaRPr lang="en-US" dirty="0"/>
          </a:p>
        </p:txBody>
      </p:sp>
      <p:sp>
        <p:nvSpPr>
          <p:cNvPr id="4" name="Slide Number Placeholder 3"/>
          <p:cNvSpPr>
            <a:spLocks noGrp="1"/>
          </p:cNvSpPr>
          <p:nvPr>
            <p:ph type="sldNum" sz="quarter" idx="5"/>
          </p:nvPr>
        </p:nvSpPr>
        <p:spPr/>
        <p:txBody>
          <a:bodyPr/>
          <a:lstStyle/>
          <a:p>
            <a:pPr>
              <a:defRPr/>
            </a:pPr>
            <a:fld id="{4AD08AC7-0A01-E74F-A19F-E7C0185FECAE}" type="slidenum">
              <a:rPr lang="en-GB" smtClean="0"/>
              <a:pPr>
                <a:defRPr/>
              </a:pPr>
              <a:t>30</a:t>
            </a:fld>
            <a:endParaRPr lang="en-GB"/>
          </a:p>
        </p:txBody>
      </p:sp>
    </p:spTree>
    <p:extLst>
      <p:ext uri="{BB962C8B-B14F-4D97-AF65-F5344CB8AC3E}">
        <p14:creationId xmlns:p14="http://schemas.microsoft.com/office/powerpoint/2010/main" val="1913048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a:xfrm>
            <a:off x="917575" y="744538"/>
            <a:ext cx="4962525" cy="3722687"/>
          </a:xfrm>
          <a:ln/>
        </p:spPr>
      </p:sp>
      <p:sp>
        <p:nvSpPr>
          <p:cNvPr id="122882"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https://www.loop11.com/how-loop11-works/</a:t>
            </a:r>
          </a:p>
        </p:txBody>
      </p:sp>
      <p:sp>
        <p:nvSpPr>
          <p:cNvPr id="1228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2775F81C-2232-CE40-9863-47ABEEA972E3}" type="slidenum">
              <a:rPr lang="en-GB" sz="1200">
                <a:latin typeface="Arial" charset="0"/>
              </a:rPr>
              <a:pPr/>
              <a:t>31</a:t>
            </a:fld>
            <a:endParaRPr lang="en-GB" sz="1200">
              <a:latin typeface="Arial" charset="0"/>
            </a:endParaRPr>
          </a:p>
        </p:txBody>
      </p:sp>
    </p:spTree>
    <p:extLst>
      <p:ext uri="{BB962C8B-B14F-4D97-AF65-F5344CB8AC3E}">
        <p14:creationId xmlns:p14="http://schemas.microsoft.com/office/powerpoint/2010/main" val="178728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a:xfrm>
            <a:off x="917575" y="744538"/>
            <a:ext cx="4962525" cy="3722687"/>
          </a:xfrm>
          <a:ln/>
        </p:spPr>
      </p:sp>
      <p:sp>
        <p:nvSpPr>
          <p:cNvPr id="124930"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https://www.g2.com/products/loop11/reviews</a:t>
            </a:r>
          </a:p>
          <a:p>
            <a:pPr marL="139700" indent="0">
              <a:buNone/>
            </a:pPr>
            <a:endParaRPr lang="en-US" dirty="0"/>
          </a:p>
          <a:p>
            <a:pPr marL="139700" indent="0">
              <a:buNone/>
            </a:pPr>
            <a:r>
              <a:rPr lang="en-US" dirty="0"/>
              <a:t>https://www.loop11.com/how-loop11-works/</a:t>
            </a:r>
          </a:p>
          <a:p>
            <a:pPr marL="139700" indent="0">
              <a:buNone/>
            </a:pPr>
            <a:r>
              <a:rPr lang="en-US" dirty="0"/>
              <a:t>https://www.loop11.com/everything-you-need-to-know-about-a-b-testing/</a:t>
            </a:r>
          </a:p>
        </p:txBody>
      </p:sp>
      <p:sp>
        <p:nvSpPr>
          <p:cNvPr id="12493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BAA28E18-D873-0846-AFE4-DE2CE9C1E4C2}" type="slidenum">
              <a:rPr lang="en-GB" sz="1200">
                <a:latin typeface="Arial" charset="0"/>
              </a:rPr>
              <a:pPr/>
              <a:t>32</a:t>
            </a:fld>
            <a:endParaRPr lang="en-GB" sz="1200">
              <a:latin typeface="Arial" charset="0"/>
            </a:endParaRPr>
          </a:p>
        </p:txBody>
      </p:sp>
    </p:spTree>
    <p:extLst>
      <p:ext uri="{BB962C8B-B14F-4D97-AF65-F5344CB8AC3E}">
        <p14:creationId xmlns:p14="http://schemas.microsoft.com/office/powerpoint/2010/main" val="175336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xfrm>
            <a:off x="917575" y="744538"/>
            <a:ext cx="4962525" cy="3722687"/>
          </a:xfrm>
          <a:ln/>
        </p:spPr>
      </p:sp>
      <p:sp>
        <p:nvSpPr>
          <p:cNvPr id="10240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https://</a:t>
            </a:r>
            <a:r>
              <a:rPr lang="en-US" dirty="0" err="1"/>
              <a:t>help.maze.co</a:t>
            </a:r>
            <a:r>
              <a:rPr lang="en-US" dirty="0"/>
              <a:t>/</a:t>
            </a:r>
            <a:r>
              <a:rPr lang="en-US" dirty="0" err="1"/>
              <a:t>hc</a:t>
            </a:r>
            <a:r>
              <a:rPr lang="en-US" dirty="0"/>
              <a:t>/</a:t>
            </a:r>
            <a:r>
              <a:rPr lang="en-US" dirty="0" err="1"/>
              <a:t>en</a:t>
            </a:r>
            <a:r>
              <a:rPr lang="en-US" dirty="0"/>
              <a:t>-us</a:t>
            </a:r>
          </a:p>
          <a:p>
            <a:pPr marL="139700" indent="0">
              <a:buNone/>
            </a:pPr>
            <a:r>
              <a:rPr lang="en-US" dirty="0"/>
              <a:t>https://</a:t>
            </a:r>
            <a:r>
              <a:rPr lang="en-US" dirty="0" err="1"/>
              <a:t>help.maze.co</a:t>
            </a:r>
            <a:r>
              <a:rPr lang="en-US" dirty="0"/>
              <a:t>/</a:t>
            </a:r>
            <a:r>
              <a:rPr lang="en-US" dirty="0" err="1"/>
              <a:t>hc</a:t>
            </a:r>
            <a:r>
              <a:rPr lang="en-US" dirty="0"/>
              <a:t>/</a:t>
            </a:r>
            <a:r>
              <a:rPr lang="en-US" dirty="0" err="1"/>
              <a:t>en</a:t>
            </a:r>
            <a:r>
              <a:rPr lang="en-US" dirty="0"/>
              <a:t>-us/articles/360052722793-Getting-started-with-Maze</a:t>
            </a:r>
          </a:p>
          <a:p>
            <a:pPr marL="139700" indent="0">
              <a:buNone/>
            </a:pPr>
            <a:r>
              <a:rPr lang="en-US" dirty="0"/>
              <a:t>https://</a:t>
            </a:r>
            <a:r>
              <a:rPr lang="en-US" dirty="0" err="1"/>
              <a:t>help.maze.co</a:t>
            </a:r>
            <a:r>
              <a:rPr lang="en-US" dirty="0"/>
              <a:t>/</a:t>
            </a:r>
            <a:r>
              <a:rPr lang="en-US" dirty="0" err="1"/>
              <a:t>hc</a:t>
            </a:r>
            <a:r>
              <a:rPr lang="en-US" dirty="0"/>
              <a:t>/</a:t>
            </a:r>
            <a:r>
              <a:rPr lang="en-US" dirty="0" err="1"/>
              <a:t>en</a:t>
            </a:r>
            <a:r>
              <a:rPr lang="en-US" dirty="0"/>
              <a:t>-us/articles/360051963334-A-B-testing-or-split-testing-your-prototypes-with-Maze</a:t>
            </a: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E137466-B91B-9943-846A-558C0AB539E2}" type="slidenum">
              <a:rPr lang="en-GB" sz="1200">
                <a:latin typeface="Arial" charset="0"/>
              </a:rPr>
              <a:pPr eaLnBrk="1" hangingPunct="1"/>
              <a:t>33</a:t>
            </a:fld>
            <a:endParaRPr lang="en-GB" sz="1200">
              <a:latin typeface="Arial" charset="0"/>
            </a:endParaRPr>
          </a:p>
        </p:txBody>
      </p:sp>
    </p:spTree>
    <p:extLst>
      <p:ext uri="{BB962C8B-B14F-4D97-AF65-F5344CB8AC3E}">
        <p14:creationId xmlns:p14="http://schemas.microsoft.com/office/powerpoint/2010/main" val="797279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xfrm>
            <a:off x="917575" y="744538"/>
            <a:ext cx="4962525" cy="3722687"/>
          </a:xfrm>
          <a:ln/>
        </p:spPr>
      </p:sp>
      <p:sp>
        <p:nvSpPr>
          <p:cNvPr id="10240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E137466-B91B-9943-846A-558C0AB539E2}" type="slidenum">
              <a:rPr lang="en-GB" sz="1200">
                <a:latin typeface="Arial" charset="0"/>
              </a:rPr>
              <a:pPr eaLnBrk="1" hangingPunct="1"/>
              <a:t>34</a:t>
            </a:fld>
            <a:endParaRPr lang="en-GB" sz="1200">
              <a:latin typeface="Arial" charset="0"/>
            </a:endParaRPr>
          </a:p>
        </p:txBody>
      </p:sp>
    </p:spTree>
    <p:extLst>
      <p:ext uri="{BB962C8B-B14F-4D97-AF65-F5344CB8AC3E}">
        <p14:creationId xmlns:p14="http://schemas.microsoft.com/office/powerpoint/2010/main" val="2575829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xfrm>
            <a:off x="917575" y="744538"/>
            <a:ext cx="4962525" cy="3722687"/>
          </a:xfrm>
          <a:ln/>
        </p:spPr>
      </p:sp>
      <p:sp>
        <p:nvSpPr>
          <p:cNvPr id="10240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sz="1200" dirty="0" err="1">
                <a:solidFill>
                  <a:schemeClr val="bg1">
                    <a:lumMod val="75000"/>
                  </a:schemeClr>
                </a:solidFill>
                <a:latin typeface="Noto Sans" charset="0"/>
                <a:ea typeface="Noto Sans" charset="0"/>
                <a:cs typeface="Noto Sans" charset="0"/>
              </a:rPr>
              <a:t>Preece</a:t>
            </a:r>
            <a:r>
              <a:rPr lang="en-SG" sz="1200" dirty="0">
                <a:solidFill>
                  <a:schemeClr val="bg1">
                    <a:lumMod val="75000"/>
                  </a:schemeClr>
                </a:solidFill>
                <a:latin typeface="Noto Sans" charset="0"/>
                <a:ea typeface="Noto Sans" charset="0"/>
                <a:cs typeface="Noto Sans" charset="0"/>
              </a:rPr>
              <a:t> et al., (2015) Interaction Design, p.264 and p.514</a:t>
            </a:r>
          </a:p>
          <a:p>
            <a:endParaRPr lang="en-US" dirty="0"/>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E137466-B91B-9943-846A-558C0AB539E2}" type="slidenum">
              <a:rPr lang="en-GB" sz="1200">
                <a:latin typeface="Arial" charset="0"/>
              </a:rPr>
              <a:pPr eaLnBrk="1" hangingPunct="1"/>
              <a:t>36</a:t>
            </a:fld>
            <a:endParaRPr lang="en-GB" sz="1200">
              <a:latin typeface="Arial" charset="0"/>
            </a:endParaRPr>
          </a:p>
        </p:txBody>
      </p:sp>
    </p:spTree>
    <p:extLst>
      <p:ext uri="{BB962C8B-B14F-4D97-AF65-F5344CB8AC3E}">
        <p14:creationId xmlns:p14="http://schemas.microsoft.com/office/powerpoint/2010/main" val="4046809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bg1">
                    <a:lumMod val="75000"/>
                  </a:schemeClr>
                </a:solidFill>
                <a:latin typeface="Noto Sans" charset="0"/>
                <a:ea typeface="Noto Sans" charset="0"/>
                <a:cs typeface="Noto Sans" charset="0"/>
              </a:rPr>
              <a:t>Joseph E. McGrath (1995), Methodology Matters: Doing Research in the Behavioral and Social Sciences</a:t>
            </a:r>
          </a:p>
          <a:p>
            <a:endParaRPr lang="en-US" dirty="0"/>
          </a:p>
        </p:txBody>
      </p:sp>
      <p:sp>
        <p:nvSpPr>
          <p:cNvPr id="4" name="Slide Number Placeholder 3"/>
          <p:cNvSpPr>
            <a:spLocks noGrp="1"/>
          </p:cNvSpPr>
          <p:nvPr>
            <p:ph type="sldNum" sz="quarter" idx="10"/>
          </p:nvPr>
        </p:nvSpPr>
        <p:spPr/>
        <p:txBody>
          <a:bodyPr/>
          <a:lstStyle/>
          <a:p>
            <a:fld id="{9197A43B-00E5-0045-BF26-2A2AD729C262}" type="slidenum">
              <a:rPr lang="en-US" smtClean="0"/>
              <a:t>3</a:t>
            </a:fld>
            <a:endParaRPr lang="en-US"/>
          </a:p>
        </p:txBody>
      </p:sp>
    </p:spTree>
    <p:extLst>
      <p:ext uri="{BB962C8B-B14F-4D97-AF65-F5344CB8AC3E}">
        <p14:creationId xmlns:p14="http://schemas.microsoft.com/office/powerpoint/2010/main" val="1268203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xfrm>
            <a:off x="917575" y="744538"/>
            <a:ext cx="4962525" cy="3722687"/>
          </a:xfrm>
          <a:ln/>
        </p:spPr>
      </p:sp>
      <p:sp>
        <p:nvSpPr>
          <p:cNvPr id="98306"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Tx/>
              <a:buChar char="-"/>
            </a:pPr>
            <a:endParaRPr lang="en-US" dirty="0"/>
          </a:p>
        </p:txBody>
      </p:sp>
      <p:sp>
        <p:nvSpPr>
          <p:cNvPr id="9830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8A336190-8012-164B-9CEB-FA97FEB06307}" type="slidenum">
              <a:rPr lang="en-GB" sz="1200">
                <a:latin typeface="Arial" charset="0"/>
              </a:rPr>
              <a:pPr eaLnBrk="1" hangingPunct="1"/>
              <a:t>37</a:t>
            </a:fld>
            <a:endParaRPr lang="en-GB" sz="1200">
              <a:latin typeface="Arial" charset="0"/>
            </a:endParaRPr>
          </a:p>
        </p:txBody>
      </p:sp>
    </p:spTree>
    <p:extLst>
      <p:ext uri="{BB962C8B-B14F-4D97-AF65-F5344CB8AC3E}">
        <p14:creationId xmlns:p14="http://schemas.microsoft.com/office/powerpoint/2010/main" val="353038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139700" indent="0">
              <a:buNone/>
            </a:pPr>
            <a:r>
              <a:rPr lang="en-US" dirty="0"/>
              <a:t>https://</a:t>
            </a:r>
            <a:r>
              <a:rPr lang="en-US" dirty="0" err="1"/>
              <a:t>www.youtube.com</a:t>
            </a:r>
            <a:r>
              <a:rPr lang="en-US" dirty="0"/>
              <a:t>/</a:t>
            </a:r>
            <a:r>
              <a:rPr lang="en-US" dirty="0" err="1"/>
              <a:t>watch?v</a:t>
            </a:r>
            <a:r>
              <a:rPr lang="en-US" dirty="0"/>
              <a:t>=fp6UWlZm1jk 0:00-2:47</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NNgroup</a:t>
            </a:r>
            <a:r>
              <a:rPr lang="en-US" dirty="0"/>
              <a:t> </a:t>
            </a:r>
            <a:r>
              <a:rPr lang="en-SG" sz="1100" b="0" i="0" u="none" strike="noStrike" kern="1200" dirty="0">
                <a:solidFill>
                  <a:schemeClr val="tx1"/>
                </a:solidFill>
                <a:effectLst/>
                <a:latin typeface="Arial" charset="0"/>
                <a:ea typeface="ＭＳ Ｐゴシック" charset="0"/>
                <a:cs typeface="ＭＳ Ｐゴシック" charset="0"/>
              </a:rPr>
              <a:t>A/B Testing vs. Multivariate Testing for Design Optimization</a:t>
            </a:r>
            <a:endParaRPr lang="en-US" dirty="0"/>
          </a:p>
          <a:p>
            <a:endParaRPr lang="en-US" dirty="0"/>
          </a:p>
          <a:p>
            <a:r>
              <a:rPr lang="en-US" dirty="0"/>
              <a:t>https://</a:t>
            </a:r>
            <a:r>
              <a:rPr lang="en-US" dirty="0" err="1"/>
              <a:t>www.nngroup.com</a:t>
            </a:r>
            <a:r>
              <a:rPr lang="en-US" dirty="0"/>
              <a:t>/articles/multivariate-testing/</a:t>
            </a:r>
          </a:p>
          <a:p>
            <a:r>
              <a:rPr lang="en-SG" sz="1200" b="0" i="0" u="none" strike="noStrike" kern="1200" dirty="0">
                <a:solidFill>
                  <a:schemeClr val="tx1"/>
                </a:solidFill>
                <a:effectLst/>
                <a:latin typeface="Arial" charset="0"/>
                <a:ea typeface="ＭＳ Ｐゴシック" charset="0"/>
                <a:cs typeface="ＭＳ Ｐゴシック" charset="0"/>
              </a:rPr>
              <a:t>Both methods test design variations against each other by dividing live site (or application) traffic across variations.</a:t>
            </a:r>
          </a:p>
          <a:p>
            <a:r>
              <a:rPr lang="en-SG" sz="1200" b="0" i="0" u="none" strike="noStrike" kern="1200" dirty="0">
                <a:solidFill>
                  <a:schemeClr val="tx1"/>
                </a:solidFill>
                <a:effectLst/>
                <a:latin typeface="Arial" charset="0"/>
                <a:ea typeface="ＭＳ Ｐゴシック" charset="0"/>
                <a:cs typeface="ＭＳ Ｐゴシック" charset="0"/>
              </a:rPr>
              <a:t>Both measure which design alternative (i.e., variation) leads to the highest rate of conversions for specified goals.</a:t>
            </a:r>
          </a:p>
          <a:p>
            <a:r>
              <a:rPr lang="en-SG" sz="1200" b="0" i="0" u="none" strike="noStrike" kern="1200" dirty="0">
                <a:solidFill>
                  <a:schemeClr val="tx1"/>
                </a:solidFill>
                <a:effectLst/>
                <a:latin typeface="Arial" charset="0"/>
                <a:ea typeface="ＭＳ Ｐゴシック" charset="0"/>
                <a:cs typeface="ＭＳ Ｐゴシック" charset="0"/>
              </a:rPr>
              <a:t>In an A/B test, the variations being tested could be completely different from each other, and not the result of manipulating a small set of variables. For instance, you could have two pages with completely different layouts, different copy, different navigation, different visual design, and so on. The result of the A/B test will indicate that one variation performs better than the other, but you will not know whether it’s because your copy is better, your visual design is better, or your layout is better (or the combination).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u="none" strike="noStrike" kern="1200" dirty="0">
                <a:solidFill>
                  <a:schemeClr val="tx1"/>
                </a:solidFill>
                <a:effectLst/>
                <a:latin typeface="Arial" charset="0"/>
                <a:ea typeface="ＭＳ Ｐゴシック" charset="0"/>
                <a:cs typeface="ＭＳ Ｐゴシック" charset="0"/>
              </a:rPr>
              <a:t>more traffic is typically required to run a multivariate test</a:t>
            </a:r>
          </a:p>
          <a:p>
            <a:pPr marL="0" marR="0" indent="0" algn="l" defTabSz="914400" rtl="0" eaLnBrk="0" fontAlgn="base" latinLnBrk="0" hangingPunct="0">
              <a:lnSpc>
                <a:spcPct val="100000"/>
              </a:lnSpc>
              <a:spcBef>
                <a:spcPct val="30000"/>
              </a:spcBef>
              <a:spcAft>
                <a:spcPct val="0"/>
              </a:spcAft>
              <a:buClrTx/>
              <a:buSzTx/>
              <a:buFontTx/>
              <a:buNone/>
              <a:tabLst/>
              <a:defRPr/>
            </a:pPr>
            <a:r>
              <a:rPr lang="en-SG" sz="1200" b="0" i="0" u="none" strike="noStrike" kern="1200" dirty="0">
                <a:solidFill>
                  <a:schemeClr val="tx1"/>
                </a:solidFill>
                <a:effectLst/>
                <a:latin typeface="Arial" charset="0"/>
                <a:ea typeface="ＭＳ Ｐゴシック" charset="0"/>
                <a:cs typeface="ＭＳ Ｐゴシック" charset="0"/>
              </a:rPr>
              <a:t>all combinations of the variants must make sense together</a:t>
            </a:r>
          </a:p>
        </p:txBody>
      </p:sp>
      <p:sp>
        <p:nvSpPr>
          <p:cNvPr id="4" name="Slide Number Placeholder 3"/>
          <p:cNvSpPr>
            <a:spLocks noGrp="1"/>
          </p:cNvSpPr>
          <p:nvPr>
            <p:ph type="sldNum" sz="quarter" idx="5"/>
          </p:nvPr>
        </p:nvSpPr>
        <p:spPr/>
        <p:txBody>
          <a:bodyPr/>
          <a:lstStyle/>
          <a:p>
            <a:pPr>
              <a:defRPr/>
            </a:pPr>
            <a:fld id="{4AD08AC7-0A01-E74F-A19F-E7C0185FECAE}" type="slidenum">
              <a:rPr lang="en-GB" smtClean="0"/>
              <a:pPr>
                <a:defRPr/>
              </a:pPr>
              <a:t>38</a:t>
            </a:fld>
            <a:endParaRPr lang="en-GB"/>
          </a:p>
        </p:txBody>
      </p:sp>
    </p:spTree>
    <p:extLst>
      <p:ext uri="{BB962C8B-B14F-4D97-AF65-F5344CB8AC3E}">
        <p14:creationId xmlns:p14="http://schemas.microsoft.com/office/powerpoint/2010/main" val="1021519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pPr marL="139700" indent="0">
              <a:buNone/>
            </a:pPr>
            <a:r>
              <a:rPr lang="en-US" sz="1200" dirty="0"/>
              <a:t>https://</a:t>
            </a:r>
            <a:r>
              <a:rPr lang="en-US" sz="1200" dirty="0" err="1"/>
              <a:t>www.youtube.com</a:t>
            </a:r>
            <a:r>
              <a:rPr lang="en-US" sz="1200" dirty="0"/>
              <a:t>/</a:t>
            </a:r>
            <a:r>
              <a:rPr lang="en-US" sz="1200" dirty="0" err="1"/>
              <a:t>watch?v</a:t>
            </a:r>
            <a:r>
              <a:rPr lang="en-US" sz="1200" dirty="0"/>
              <a:t>=fp6UWlZm1jk 0:00-2:47</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err="1"/>
              <a:t>NNgroup</a:t>
            </a:r>
            <a:r>
              <a:rPr lang="en-US" sz="1200" dirty="0"/>
              <a:t> </a:t>
            </a:r>
            <a:r>
              <a:rPr lang="en-SG" sz="1200" b="0" i="0" u="none" strike="noStrike" kern="1200" dirty="0">
                <a:solidFill>
                  <a:schemeClr val="tx1"/>
                </a:solidFill>
                <a:effectLst/>
                <a:latin typeface="Arial" charset="0"/>
                <a:ea typeface="ＭＳ Ｐゴシック" charset="0"/>
                <a:cs typeface="ＭＳ Ｐゴシック" charset="0"/>
              </a:rPr>
              <a:t>A/B Testing vs. Multivariate Testing for Design Optimization</a:t>
            </a:r>
            <a:endParaRPr lang="en-US" sz="1200" dirty="0"/>
          </a:p>
        </p:txBody>
      </p:sp>
      <p:sp>
        <p:nvSpPr>
          <p:cNvPr id="4" name="Slide Number Placeholder 3"/>
          <p:cNvSpPr>
            <a:spLocks noGrp="1"/>
          </p:cNvSpPr>
          <p:nvPr>
            <p:ph type="sldNum" sz="quarter" idx="5"/>
          </p:nvPr>
        </p:nvSpPr>
        <p:spPr/>
        <p:txBody>
          <a:bodyPr/>
          <a:lstStyle/>
          <a:p>
            <a:pPr>
              <a:defRPr/>
            </a:pPr>
            <a:fld id="{4AD08AC7-0A01-E74F-A19F-E7C0185FECAE}" type="slidenum">
              <a:rPr lang="en-GB" smtClean="0"/>
              <a:pPr>
                <a:defRPr/>
              </a:pPr>
              <a:t>39</a:t>
            </a:fld>
            <a:endParaRPr lang="en-GB"/>
          </a:p>
        </p:txBody>
      </p:sp>
    </p:spTree>
    <p:extLst>
      <p:ext uri="{BB962C8B-B14F-4D97-AF65-F5344CB8AC3E}">
        <p14:creationId xmlns:p14="http://schemas.microsoft.com/office/powerpoint/2010/main" val="3376424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a:xfrm>
            <a:off x="917575" y="744538"/>
            <a:ext cx="4962525" cy="3722687"/>
          </a:xfrm>
          <a:ln/>
        </p:spPr>
      </p:sp>
      <p:sp>
        <p:nvSpPr>
          <p:cNvPr id="139266"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92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9128ACE5-1CAC-654D-9743-F7D9E0E7D004}" type="slidenum">
              <a:rPr lang="en-GB" sz="1200">
                <a:latin typeface="Arial" charset="0"/>
              </a:rPr>
              <a:pPr/>
              <a:t>40</a:t>
            </a:fld>
            <a:endParaRPr lang="en-GB" sz="1200">
              <a:latin typeface="Arial" charset="0"/>
            </a:endParaRPr>
          </a:p>
        </p:txBody>
      </p:sp>
    </p:spTree>
    <p:extLst>
      <p:ext uri="{BB962C8B-B14F-4D97-AF65-F5344CB8AC3E}">
        <p14:creationId xmlns:p14="http://schemas.microsoft.com/office/powerpoint/2010/main" val="1568523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AD08AC7-0A01-E74F-A19F-E7C0185FECAE}" type="slidenum">
              <a:rPr lang="en-GB" smtClean="0"/>
              <a:pPr>
                <a:defRPr/>
              </a:pPr>
              <a:t>41</a:t>
            </a:fld>
            <a:endParaRPr lang="en-GB"/>
          </a:p>
        </p:txBody>
      </p:sp>
    </p:spTree>
    <p:extLst>
      <p:ext uri="{BB962C8B-B14F-4D97-AF65-F5344CB8AC3E}">
        <p14:creationId xmlns:p14="http://schemas.microsoft.com/office/powerpoint/2010/main" val="2300712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AD08AC7-0A01-E74F-A19F-E7C0185FECAE}" type="slidenum">
              <a:rPr lang="en-GB" smtClean="0"/>
              <a:pPr>
                <a:defRPr/>
              </a:pPr>
              <a:t>42</a:t>
            </a:fld>
            <a:endParaRPr lang="en-GB"/>
          </a:p>
        </p:txBody>
      </p:sp>
    </p:spTree>
    <p:extLst>
      <p:ext uri="{BB962C8B-B14F-4D97-AF65-F5344CB8AC3E}">
        <p14:creationId xmlns:p14="http://schemas.microsoft.com/office/powerpoint/2010/main" val="420477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xfrm>
            <a:off x="917575" y="744538"/>
            <a:ext cx="4962525" cy="3722687"/>
          </a:xfrm>
          <a:ln/>
        </p:spPr>
      </p:sp>
      <p:sp>
        <p:nvSpPr>
          <p:cNvPr id="5120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http://</a:t>
            </a:r>
            <a:r>
              <a:rPr lang="en-US" dirty="0" err="1"/>
              <a:t>www.alistapart.com</a:t>
            </a:r>
            <a:r>
              <a:rPr lang="en-US" dirty="0"/>
              <a:t>/articles/</a:t>
            </a:r>
            <a:r>
              <a:rPr lang="en-US" dirty="0" err="1"/>
              <a:t>designcancripple</a:t>
            </a:r>
            <a:endParaRPr lang="en-US" dirty="0"/>
          </a:p>
          <a:p>
            <a:r>
              <a:rPr lang="en-US" dirty="0"/>
              <a:t>However compelling the message, however great the copy, however strong the sales argument… the way a page is designed will have a dramatic impact on conversion rates, for better or for worse. Here are three versions of the same offer page I know, they won</a:t>
            </a:r>
            <a:r>
              <a:rPr lang="ja-JP" altLang="en-US" dirty="0"/>
              <a:t>’</a:t>
            </a:r>
            <a:r>
              <a:rPr lang="en-US" altLang="ja-JP" dirty="0"/>
              <a:t>t win any design awards. They weren’t </a:t>
            </a:r>
            <a:r>
              <a:rPr lang="en-US" dirty="0"/>
              <a:t>intended to. But they are functional and familiar. A reader going to any one of these pages will be able to quickly figure out what the message is, and what they are being asked to do. Version A is the original.</a:t>
            </a:r>
          </a:p>
        </p:txBody>
      </p:sp>
      <p:sp>
        <p:nvSpPr>
          <p:cNvPr id="5120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465AA70B-60BC-B841-B091-A4D5397C4C72}" type="slidenum">
              <a:rPr lang="en-GB" sz="1200">
                <a:latin typeface="Arial" charset="0"/>
              </a:rPr>
              <a:pPr/>
              <a:t>5</a:t>
            </a:fld>
            <a:endParaRPr lang="en-GB" sz="1200">
              <a:latin typeface="Arial" charset="0"/>
            </a:endParaRPr>
          </a:p>
        </p:txBody>
      </p:sp>
    </p:spTree>
    <p:extLst>
      <p:ext uri="{BB962C8B-B14F-4D97-AF65-F5344CB8AC3E}">
        <p14:creationId xmlns:p14="http://schemas.microsoft.com/office/powerpoint/2010/main" val="14427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xfrm>
            <a:off x="917575" y="744538"/>
            <a:ext cx="4962525" cy="3722687"/>
          </a:xfrm>
          <a:ln/>
        </p:spPr>
      </p:sp>
      <p:sp>
        <p:nvSpPr>
          <p:cNvPr id="5325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Version B follows the same basic layout, but we made some minor copy changes.</a:t>
            </a:r>
          </a:p>
        </p:txBody>
      </p:sp>
      <p:sp>
        <p:nvSpPr>
          <p:cNvPr id="5325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FC6C5011-D54F-3846-9E55-90E1665171E9}" type="slidenum">
              <a:rPr lang="en-GB" sz="1200">
                <a:latin typeface="Arial" charset="0"/>
              </a:rPr>
              <a:pPr/>
              <a:t>6</a:t>
            </a:fld>
            <a:endParaRPr lang="en-GB" sz="1200">
              <a:latin typeface="Arial" charset="0"/>
            </a:endParaRPr>
          </a:p>
        </p:txBody>
      </p:sp>
    </p:spTree>
    <p:extLst>
      <p:ext uri="{BB962C8B-B14F-4D97-AF65-F5344CB8AC3E}">
        <p14:creationId xmlns:p14="http://schemas.microsoft.com/office/powerpoint/2010/main" val="27332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xfrm>
            <a:off x="917575" y="744538"/>
            <a:ext cx="4962525" cy="3722687"/>
          </a:xfrm>
          <a:ln/>
        </p:spPr>
      </p:sp>
      <p:sp>
        <p:nvSpPr>
          <p:cNvPr id="552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In version C, we changed from a one-column format to two-column format. We wanted to test the impact of bringing more of the page content onto the first screen. Be honest with yourself and decide now whether B or C beat A, and by what percentage. I imagine you have some way of measuring the success of your site. Maybe it</a:t>
            </a:r>
            <a:r>
              <a:rPr lang="ja-JP" altLang="en-US" dirty="0"/>
              <a:t>’</a:t>
            </a:r>
            <a:r>
              <a:rPr lang="en-US" altLang="ja-JP" dirty="0"/>
              <a:t>s about sales. Maybe it</a:t>
            </a:r>
            <a:r>
              <a:rPr lang="ja-JP" altLang="en-US" dirty="0"/>
              <a:t>’</a:t>
            </a:r>
            <a:r>
              <a:rPr lang="en-US" altLang="ja-JP" dirty="0"/>
              <a:t>s based on readership. But one way or </a:t>
            </a:r>
            <a:r>
              <a:rPr lang="en-US" dirty="0"/>
              <a:t>another, your site has a purpose. But I don</a:t>
            </a:r>
            <a:r>
              <a:rPr lang="ja-JP" altLang="en-US" dirty="0"/>
              <a:t>’</a:t>
            </a:r>
            <a:r>
              <a:rPr lang="en-US" altLang="ja-JP" dirty="0"/>
              <a:t>t think most designers truly understand </a:t>
            </a:r>
            <a:r>
              <a:rPr lang="en-US" dirty="0"/>
              <a:t>the effect their design choices can have on achieving that purpose. And yes, I</a:t>
            </a:r>
            <a:r>
              <a:rPr lang="ja-JP" altLang="en-US"/>
              <a:t>’</a:t>
            </a:r>
            <a:r>
              <a:rPr lang="en-US" altLang="ja-JP" dirty="0"/>
              <a:t>m </a:t>
            </a:r>
            <a:r>
              <a:rPr lang="en-US" dirty="0"/>
              <a:t>sure you do some usability testing. And that likely gives you some broad, if sometimes confusing insights into what</a:t>
            </a:r>
            <a:r>
              <a:rPr lang="ja-JP" altLang="en-US" dirty="0"/>
              <a:t>’</a:t>
            </a:r>
            <a:r>
              <a:rPr lang="en-US" altLang="ja-JP" dirty="0"/>
              <a:t>s working and what </a:t>
            </a:r>
            <a:r>
              <a:rPr lang="en-US" altLang="ja-JP" dirty="0" err="1"/>
              <a:t>isn</a:t>
            </a:r>
            <a:r>
              <a:rPr lang="ja-JP" altLang="en-US" dirty="0"/>
              <a:t>’</a:t>
            </a:r>
            <a:r>
              <a:rPr lang="en-US" altLang="ja-JP" dirty="0"/>
              <a:t>t. But do you test </a:t>
            </a:r>
            <a:r>
              <a:rPr lang="en-US" dirty="0"/>
              <a:t>different page designs?</a:t>
            </a:r>
          </a:p>
          <a:p>
            <a:pPr marL="139700" indent="0">
              <a:buNone/>
            </a:pPr>
            <a:endParaRPr lang="en-US" dirty="0"/>
          </a:p>
          <a:p>
            <a:pPr marL="139700" indent="0">
              <a:buNone/>
            </a:pPr>
            <a:r>
              <a:rPr lang="en-US" dirty="0"/>
              <a:t>By testing, I don</a:t>
            </a:r>
            <a:r>
              <a:rPr lang="ja-JP" altLang="en-US" dirty="0"/>
              <a:t>’</a:t>
            </a:r>
            <a:r>
              <a:rPr lang="en-US" altLang="ja-JP" dirty="0"/>
              <a:t>t mean asking a few folks around the office; I mean doing a live test </a:t>
            </a:r>
            <a:r>
              <a:rPr lang="en-US" dirty="0"/>
              <a:t>that demonstrates—with hard figures—what site visitors actually do. Testing like that is a beautiful thing. There is no space for fancy arguments. An expert</a:t>
            </a:r>
            <a:r>
              <a:rPr lang="ja-JP" altLang="en-US" dirty="0"/>
              <a:t>’</a:t>
            </a:r>
            <a:r>
              <a:rPr lang="en-US" altLang="ja-JP" dirty="0"/>
              <a:t>s credentials </a:t>
            </a:r>
            <a:r>
              <a:rPr lang="en-US" dirty="0"/>
              <a:t>and opinions mean squat. When you serve alternative versions, one after the other, and measure reader actions, you get the real deal. You get what is. But if you are serious about achieving your site</a:t>
            </a:r>
            <a:r>
              <a:rPr lang="ja-JP" altLang="en-US" dirty="0"/>
              <a:t>’</a:t>
            </a:r>
            <a:r>
              <a:rPr lang="en-US" altLang="ja-JP" dirty="0"/>
              <a:t>s purpose, and if testing can show you which </a:t>
            </a:r>
            <a:r>
              <a:rPr lang="en-US" dirty="0"/>
              <a:t>version of a page does best, then where is the argument not to test?</a:t>
            </a:r>
          </a:p>
        </p:txBody>
      </p:sp>
      <p:sp>
        <p:nvSpPr>
          <p:cNvPr id="552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D6A19C5C-0965-3F44-B924-410C464280AF}" type="slidenum">
              <a:rPr lang="en-GB" sz="1200">
                <a:latin typeface="Arial" charset="0"/>
              </a:rPr>
              <a:pPr/>
              <a:t>7</a:t>
            </a:fld>
            <a:endParaRPr lang="en-GB" sz="1200">
              <a:latin typeface="Arial" charset="0"/>
            </a:endParaRPr>
          </a:p>
        </p:txBody>
      </p:sp>
    </p:spTree>
    <p:extLst>
      <p:ext uri="{BB962C8B-B14F-4D97-AF65-F5344CB8AC3E}">
        <p14:creationId xmlns:p14="http://schemas.microsoft.com/office/powerpoint/2010/main" val="284358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xfrm>
            <a:off x="917575" y="744538"/>
            <a:ext cx="4962525" cy="3722687"/>
          </a:xfrm>
          <a:ln/>
        </p:spPr>
      </p:sp>
      <p:sp>
        <p:nvSpPr>
          <p:cNvPr id="5734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This web site ran an experiment to see which web site would produce new sales. How big a difference would you expect between these sites?</a:t>
            </a:r>
          </a:p>
          <a:p>
            <a:endParaRPr lang="en-US" dirty="0"/>
          </a:p>
        </p:txBody>
      </p:sp>
      <p:sp>
        <p:nvSpPr>
          <p:cNvPr id="5734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4BF949A9-EBE5-6449-A153-D22EE2F0D77B}" type="slidenum">
              <a:rPr lang="en-GB" sz="1200">
                <a:latin typeface="Arial" charset="0"/>
              </a:rPr>
              <a:pPr/>
              <a:t>8</a:t>
            </a:fld>
            <a:endParaRPr lang="en-GB" sz="1200">
              <a:latin typeface="Arial" charset="0"/>
            </a:endParaRPr>
          </a:p>
        </p:txBody>
      </p:sp>
    </p:spTree>
    <p:extLst>
      <p:ext uri="{BB962C8B-B14F-4D97-AF65-F5344CB8AC3E}">
        <p14:creationId xmlns:p14="http://schemas.microsoft.com/office/powerpoint/2010/main" val="10664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xfrm>
            <a:off x="917575" y="744538"/>
            <a:ext cx="4962525" cy="3722687"/>
          </a:xfrm>
          <a:ln/>
        </p:spPr>
      </p:sp>
      <p:sp>
        <p:nvSpPr>
          <p:cNvPr id="6144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Why did C do so much worse? Maybe </a:t>
            </a:r>
            <a:r>
              <a:rPr lang="en-US" dirty="0" err="1"/>
              <a:t>itʼs</a:t>
            </a:r>
            <a:r>
              <a:rPr lang="en-US" dirty="0"/>
              <a:t> more confusing. It employs a </a:t>
            </a:r>
            <a:r>
              <a:rPr lang="ja-JP" altLang="en-US" dirty="0"/>
              <a:t>“</a:t>
            </a:r>
            <a:r>
              <a:rPr lang="en-US" altLang="ja-JP" dirty="0"/>
              <a:t>menu</a:t>
            </a:r>
            <a:r>
              <a:rPr lang="ja-JP" altLang="en-US" dirty="0"/>
              <a:t>”</a:t>
            </a:r>
            <a:r>
              <a:rPr lang="en-US" altLang="ja-JP" dirty="0"/>
              <a:t> pattern: two columns give customers the sense that there are two possible things to do here.</a:t>
            </a:r>
            <a:endParaRPr lang="en-US" dirty="0"/>
          </a:p>
          <a:p>
            <a:r>
              <a:rPr lang="en-US" dirty="0" err="1"/>
              <a:t>Whatʼs</a:t>
            </a:r>
            <a:r>
              <a:rPr lang="en-US" dirty="0"/>
              <a:t> needed is a </a:t>
            </a:r>
            <a:r>
              <a:rPr lang="ja-JP" altLang="en-US" dirty="0"/>
              <a:t>“</a:t>
            </a:r>
            <a:r>
              <a:rPr lang="en-US" altLang="ja-JP" dirty="0"/>
              <a:t>funnel</a:t>
            </a:r>
            <a:r>
              <a:rPr lang="ja-JP" altLang="en-US" dirty="0"/>
              <a:t>”</a:t>
            </a:r>
            <a:r>
              <a:rPr lang="en-US" altLang="ja-JP" dirty="0"/>
              <a:t> pattern: guide the customer through the purchase process. A and B do this with a call to action, </a:t>
            </a:r>
            <a:r>
              <a:rPr lang="ja-JP" altLang="en-US" dirty="0"/>
              <a:t>“</a:t>
            </a:r>
            <a:r>
              <a:rPr lang="en-US" altLang="ja-JP" dirty="0"/>
              <a:t>would you like…? click here</a:t>
            </a:r>
            <a:r>
              <a:rPr lang="ja-JP" altLang="en-US" dirty="0"/>
              <a:t>”</a:t>
            </a:r>
            <a:r>
              <a:rPr lang="en-US" altLang="ja-JP" dirty="0"/>
              <a:t> at the top.</a:t>
            </a:r>
            <a:endParaRPr lang="en-US" dirty="0"/>
          </a:p>
          <a:p>
            <a:r>
              <a:rPr lang="en-US" dirty="0"/>
              <a:t>Source: http://</a:t>
            </a:r>
            <a:r>
              <a:rPr lang="en-US" dirty="0" err="1"/>
              <a:t>www.alistapart.com</a:t>
            </a:r>
            <a:r>
              <a:rPr lang="en-US" dirty="0"/>
              <a:t>/articles/</a:t>
            </a:r>
            <a:r>
              <a:rPr lang="en-US" dirty="0" err="1"/>
              <a:t>designcancripple</a:t>
            </a:r>
            <a:endParaRPr lang="en-US" dirty="0"/>
          </a:p>
          <a:p>
            <a:endParaRPr lang="en-US" dirty="0"/>
          </a:p>
          <a:p>
            <a:pPr marL="139700" indent="0">
              <a:buNone/>
            </a:pPr>
            <a:r>
              <a:rPr lang="en-US" dirty="0"/>
              <a:t>http://</a:t>
            </a:r>
            <a:r>
              <a:rPr lang="en-US" dirty="0" err="1"/>
              <a:t>en.wikipedia.org</a:t>
            </a:r>
            <a:r>
              <a:rPr lang="en-US" dirty="0"/>
              <a:t>/wiki/A/</a:t>
            </a:r>
            <a:r>
              <a:rPr lang="en-US" dirty="0" err="1"/>
              <a:t>B_testing</a:t>
            </a:r>
            <a:endParaRPr lang="en-US" dirty="0"/>
          </a:p>
          <a:p>
            <a:r>
              <a:rPr lang="en-US" sz="1200" b="1" kern="1200" dirty="0">
                <a:solidFill>
                  <a:schemeClr val="tx1"/>
                </a:solidFill>
                <a:latin typeface="Arial" charset="0"/>
                <a:ea typeface="ＭＳ Ｐゴシック" charset="0"/>
                <a:cs typeface="ＭＳ Ｐゴシック" charset="0"/>
              </a:rPr>
              <a:t>A/B testing</a:t>
            </a:r>
            <a:r>
              <a:rPr lang="en-US" sz="1200" b="0" kern="1200" dirty="0">
                <a:solidFill>
                  <a:schemeClr val="tx1"/>
                </a:solidFill>
                <a:latin typeface="Arial" charset="0"/>
                <a:ea typeface="ＭＳ Ｐゴシック" charset="0"/>
                <a:cs typeface="ＭＳ Ｐゴシック" charset="0"/>
              </a:rPr>
              <a:t> or </a:t>
            </a:r>
            <a:r>
              <a:rPr lang="en-US" sz="1200" b="1" kern="1200" dirty="0">
                <a:solidFill>
                  <a:schemeClr val="tx1"/>
                </a:solidFill>
                <a:latin typeface="Arial" charset="0"/>
                <a:ea typeface="ＭＳ Ｐゴシック" charset="0"/>
                <a:cs typeface="ＭＳ Ｐゴシック" charset="0"/>
              </a:rPr>
              <a:t>split testing</a:t>
            </a:r>
            <a:r>
              <a:rPr lang="en-US" sz="1200" b="0" kern="1200" dirty="0">
                <a:solidFill>
                  <a:schemeClr val="tx1"/>
                </a:solidFill>
                <a:latin typeface="Arial" charset="0"/>
                <a:ea typeface="ＭＳ Ｐゴシック" charset="0"/>
                <a:cs typeface="ＭＳ Ｐゴシック" charset="0"/>
              </a:rPr>
              <a:t> compares the effectiveness of two versions of a web page, marketing email, or the like, in order to discover which has better response rate or better sales conversion rate.</a:t>
            </a:r>
          </a:p>
          <a:p>
            <a:r>
              <a:rPr lang="en-SG" b="0" i="0" u="none" strike="noStrike" dirty="0">
                <a:solidFill>
                  <a:srgbClr val="202122"/>
                </a:solidFill>
                <a:effectLst/>
                <a:latin typeface="Arial" panose="020B0604020202020204" pitchFamily="34" charset="0"/>
              </a:rPr>
              <a:t>A/B testing is a way to compare multiple versions of a single </a:t>
            </a:r>
            <a:r>
              <a:rPr lang="en-SG" b="0" i="0" u="none" strike="noStrike" dirty="0">
                <a:solidFill>
                  <a:srgbClr val="795CB2"/>
                </a:solidFill>
                <a:effectLst/>
                <a:latin typeface="Arial" panose="020B0604020202020204" pitchFamily="34" charset="0"/>
                <a:hlinkClick r:id="rId3" tooltip="Variable (mathematics)"/>
              </a:rPr>
              <a:t>variable</a:t>
            </a:r>
            <a:r>
              <a:rPr lang="en-SG" b="0" i="0" u="none" strike="noStrike" dirty="0">
                <a:solidFill>
                  <a:srgbClr val="202122"/>
                </a:solidFill>
                <a:effectLst/>
                <a:latin typeface="Arial" panose="020B0604020202020204" pitchFamily="34" charset="0"/>
              </a:rPr>
              <a:t>, for example by testing a subject's response to variant A against variant B, and determining which of the variants is more effective.</a:t>
            </a:r>
            <a:endParaRPr lang="en-US" altLang="ja-JP" dirty="0"/>
          </a:p>
          <a:p>
            <a:r>
              <a:rPr lang="en-SG" b="0" i="0" u="none" strike="noStrike" dirty="0">
                <a:solidFill>
                  <a:srgbClr val="202122"/>
                </a:solidFill>
                <a:effectLst/>
                <a:latin typeface="Arial" panose="020B0604020202020204" pitchFamily="34" charset="0"/>
              </a:rPr>
              <a:t>A/B testing can be used to determine the right price for the product, as this is perhaps one of the most difficult tasks when a new product or service is launched. A/B testing (especially valid for digital goods) is an excellent way to find out which price-point and offering maximize the total revenue.</a:t>
            </a:r>
            <a:r>
              <a:rPr lang="ja-JP" altLang="en-US"/>
              <a:t>”</a:t>
            </a:r>
            <a:endParaRPr lang="en-US" altLang="ja-JP" dirty="0"/>
          </a:p>
          <a:p>
            <a:endParaRPr lang="en-US" dirty="0"/>
          </a:p>
        </p:txBody>
      </p:sp>
      <p:sp>
        <p:nvSpPr>
          <p:cNvPr id="6144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84397AD8-D0FA-F346-BD9A-C2499EBFABB8}" type="slidenum">
              <a:rPr lang="en-GB" sz="1200">
                <a:latin typeface="Arial" charset="0"/>
              </a:rPr>
              <a:pPr/>
              <a:t>9</a:t>
            </a:fld>
            <a:endParaRPr lang="en-GB" sz="1200">
              <a:latin typeface="Arial" charset="0"/>
            </a:endParaRPr>
          </a:p>
        </p:txBody>
      </p:sp>
    </p:spTree>
    <p:extLst>
      <p:ext uri="{BB962C8B-B14F-4D97-AF65-F5344CB8AC3E}">
        <p14:creationId xmlns:p14="http://schemas.microsoft.com/office/powerpoint/2010/main" val="172525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xfrm>
            <a:off x="917575" y="744538"/>
            <a:ext cx="4962525" cy="3722687"/>
          </a:xfrm>
          <a:ln/>
        </p:spPr>
      </p:sp>
      <p:sp>
        <p:nvSpPr>
          <p:cNvPr id="6349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39700" indent="0">
              <a:buNone/>
            </a:pPr>
            <a:r>
              <a:rPr lang="en-US" dirty="0"/>
              <a:t>http://</a:t>
            </a:r>
            <a:r>
              <a:rPr lang="en-US" dirty="0" err="1"/>
              <a:t>www.alistapart.com</a:t>
            </a:r>
            <a:r>
              <a:rPr lang="en-US" dirty="0"/>
              <a:t>/articles/</a:t>
            </a:r>
            <a:r>
              <a:rPr lang="en-US" dirty="0" err="1"/>
              <a:t>designcancripple</a:t>
            </a:r>
            <a:endParaRPr lang="en-US" dirty="0"/>
          </a:p>
          <a:p>
            <a:endParaRPr lang="en-US" dirty="0"/>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fld id="{A207DF90-D401-1E49-A6A7-BC84162EE22D}" type="slidenum">
              <a:rPr lang="en-GB" sz="1200">
                <a:latin typeface="Arial" charset="0"/>
              </a:rPr>
              <a:pPr/>
              <a:t>10</a:t>
            </a:fld>
            <a:endParaRPr lang="en-GB" sz="1200">
              <a:latin typeface="Arial" charset="0"/>
            </a:endParaRPr>
          </a:p>
        </p:txBody>
      </p:sp>
    </p:spTree>
    <p:extLst>
      <p:ext uri="{BB962C8B-B14F-4D97-AF65-F5344CB8AC3E}">
        <p14:creationId xmlns:p14="http://schemas.microsoft.com/office/powerpoint/2010/main" val="1391123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Start Blank">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84BAC399-070B-0EB5-64C7-A1F9F7DECFB2}"/>
              </a:ext>
            </a:extLst>
          </p:cNvPr>
          <p:cNvSpPr>
            <a:spLocks noGrp="1"/>
          </p:cNvSpPr>
          <p:nvPr>
            <p:ph type="ftr" sz="quarter" idx="3"/>
          </p:nvPr>
        </p:nvSpPr>
        <p:spPr>
          <a:xfrm>
            <a:off x="3028950" y="6617368"/>
            <a:ext cx="3086100"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
                <a:srgbClr val="000000"/>
              </a:buClr>
              <a:buSzTx/>
              <a:buFont typeface="Arial"/>
              <a:buNone/>
              <a:tabLst/>
              <a:defRPr sz="800">
                <a:solidFill>
                  <a:srgbClr val="D6A82A"/>
                </a:solidFill>
                <a:latin typeface="+mn-lt"/>
              </a:defRPr>
            </a:lvl1pPr>
          </a:lstStyle>
          <a:p>
            <a:pPr>
              <a:defRPr/>
            </a:pPr>
            <a:r>
              <a:rPr lang="en-US"/>
              <a:t>Interaction Design and Prototyping</a:t>
            </a:r>
            <a:endParaRPr lang="en-US" dirty="0"/>
          </a:p>
        </p:txBody>
      </p:sp>
      <p:sp>
        <p:nvSpPr>
          <p:cNvPr id="3" name="Slide Number Placeholder 8">
            <a:extLst>
              <a:ext uri="{FF2B5EF4-FFF2-40B4-BE49-F238E27FC236}">
                <a16:creationId xmlns:a16="http://schemas.microsoft.com/office/drawing/2014/main" id="{24B0A7CA-4356-1A11-0D94-E92B005C472E}"/>
              </a:ext>
            </a:extLst>
          </p:cNvPr>
          <p:cNvSpPr>
            <a:spLocks noGrp="1"/>
          </p:cNvSpPr>
          <p:nvPr>
            <p:ph type="sldNum" sz="quarter" idx="4"/>
          </p:nvPr>
        </p:nvSpPr>
        <p:spPr>
          <a:xfrm>
            <a:off x="7086600" y="6592169"/>
            <a:ext cx="2057400" cy="365125"/>
          </a:xfrm>
          <a:prstGeom prst="rect">
            <a:avLst/>
          </a:prstGeom>
        </p:spPr>
        <p:txBody>
          <a:bodyPr vert="horz" lIns="91440" tIns="45720" rIns="91440" bIns="45720" rtlCol="0" anchor="ctr"/>
          <a:lstStyle>
            <a:lvl1pPr algn="r">
              <a:defRPr sz="800">
                <a:solidFill>
                  <a:srgbClr val="D6A82A"/>
                </a:solidFill>
                <a:latin typeface="+mn-lt"/>
              </a:defRPr>
            </a:lvl1pPr>
          </a:lstStyle>
          <a:p>
            <a:fld id="{B720622F-670E-0E4A-8DEA-78DB96BED1E2}" type="slidenum">
              <a:rPr lang="en-US" smtClean="0"/>
              <a:pPr/>
              <a:t>‹#›</a:t>
            </a:fld>
            <a:endParaRPr lang="en-US"/>
          </a:p>
        </p:txBody>
      </p:sp>
    </p:spTree>
    <p:extLst>
      <p:ext uri="{BB962C8B-B14F-4D97-AF65-F5344CB8AC3E}">
        <p14:creationId xmlns:p14="http://schemas.microsoft.com/office/powerpoint/2010/main" val="3079132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Footer Placeholder 5">
            <a:extLst>
              <a:ext uri="{FF2B5EF4-FFF2-40B4-BE49-F238E27FC236}">
                <a16:creationId xmlns:a16="http://schemas.microsoft.com/office/drawing/2014/main" id="{88D65D67-7EB1-F29B-730C-7228D50A8FD8}"/>
              </a:ext>
            </a:extLst>
          </p:cNvPr>
          <p:cNvSpPr>
            <a:spLocks noGrp="1"/>
          </p:cNvSpPr>
          <p:nvPr>
            <p:ph type="ftr" sz="quarter" idx="3"/>
          </p:nvPr>
        </p:nvSpPr>
        <p:spPr>
          <a:xfrm>
            <a:off x="3028950" y="6617368"/>
            <a:ext cx="3086100"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
                <a:srgbClr val="000000"/>
              </a:buClr>
              <a:buSzTx/>
              <a:buFont typeface="Arial"/>
              <a:buNone/>
              <a:tabLst/>
              <a:defRPr sz="800">
                <a:solidFill>
                  <a:srgbClr val="D6A82A"/>
                </a:solidFill>
                <a:latin typeface="+mn-lt"/>
              </a:defRPr>
            </a:lvl1pPr>
          </a:lstStyle>
          <a:p>
            <a:pPr>
              <a:defRPr/>
            </a:pPr>
            <a:r>
              <a:rPr lang="en-US"/>
              <a:t>Interaction Design and Prototyping</a:t>
            </a:r>
            <a:endParaRPr lang="en-US" dirty="0"/>
          </a:p>
        </p:txBody>
      </p:sp>
      <p:sp>
        <p:nvSpPr>
          <p:cNvPr id="6" name="Slide Number Placeholder 8">
            <a:extLst>
              <a:ext uri="{FF2B5EF4-FFF2-40B4-BE49-F238E27FC236}">
                <a16:creationId xmlns:a16="http://schemas.microsoft.com/office/drawing/2014/main" id="{21A2FC0E-4EF5-2DED-3E69-5EC4635B73C0}"/>
              </a:ext>
            </a:extLst>
          </p:cNvPr>
          <p:cNvSpPr>
            <a:spLocks noGrp="1"/>
          </p:cNvSpPr>
          <p:nvPr>
            <p:ph type="sldNum" sz="quarter" idx="4"/>
          </p:nvPr>
        </p:nvSpPr>
        <p:spPr>
          <a:xfrm>
            <a:off x="7086600" y="6592169"/>
            <a:ext cx="2057400" cy="365125"/>
          </a:xfrm>
          <a:prstGeom prst="rect">
            <a:avLst/>
          </a:prstGeom>
        </p:spPr>
        <p:txBody>
          <a:bodyPr vert="horz" lIns="91440" tIns="45720" rIns="91440" bIns="45720" rtlCol="0" anchor="ctr"/>
          <a:lstStyle>
            <a:lvl1pPr algn="r">
              <a:defRPr sz="800">
                <a:solidFill>
                  <a:srgbClr val="D6A82A"/>
                </a:solidFill>
                <a:latin typeface="+mn-lt"/>
              </a:defRPr>
            </a:lvl1pPr>
          </a:lstStyle>
          <a:p>
            <a:fld id="{B720622F-670E-0E4A-8DEA-78DB96BED1E2}" type="slidenum">
              <a:rPr lang="en-US" smtClean="0"/>
              <a:pPr/>
              <a:t>‹#›</a:t>
            </a:fld>
            <a:endParaRPr lang="en-US"/>
          </a:p>
        </p:txBody>
      </p:sp>
    </p:spTree>
    <p:extLst>
      <p:ext uri="{BB962C8B-B14F-4D97-AF65-F5344CB8AC3E}">
        <p14:creationId xmlns:p14="http://schemas.microsoft.com/office/powerpoint/2010/main" val="1732011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5">
            <a:extLst>
              <a:ext uri="{FF2B5EF4-FFF2-40B4-BE49-F238E27FC236}">
                <a16:creationId xmlns:a16="http://schemas.microsoft.com/office/drawing/2014/main" id="{021538DE-3E8B-F560-226E-098EE31FF34B}"/>
              </a:ext>
            </a:extLst>
          </p:cNvPr>
          <p:cNvSpPr>
            <a:spLocks noGrp="1"/>
          </p:cNvSpPr>
          <p:nvPr>
            <p:ph type="ftr" sz="quarter" idx="3"/>
          </p:nvPr>
        </p:nvSpPr>
        <p:spPr>
          <a:xfrm>
            <a:off x="3028950" y="6617368"/>
            <a:ext cx="3086100"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
                <a:srgbClr val="000000"/>
              </a:buClr>
              <a:buSzTx/>
              <a:buFont typeface="Arial"/>
              <a:buNone/>
              <a:tabLst/>
              <a:defRPr sz="800">
                <a:solidFill>
                  <a:srgbClr val="D6A82A"/>
                </a:solidFill>
                <a:latin typeface="+mn-lt"/>
              </a:defRPr>
            </a:lvl1pPr>
          </a:lstStyle>
          <a:p>
            <a:pPr>
              <a:defRPr/>
            </a:pPr>
            <a:r>
              <a:rPr lang="en-US"/>
              <a:t>Interaction Design and Prototyping</a:t>
            </a:r>
            <a:endParaRPr lang="en-US" dirty="0"/>
          </a:p>
        </p:txBody>
      </p:sp>
      <p:sp>
        <p:nvSpPr>
          <p:cNvPr id="5" name="Slide Number Placeholder 8">
            <a:extLst>
              <a:ext uri="{FF2B5EF4-FFF2-40B4-BE49-F238E27FC236}">
                <a16:creationId xmlns:a16="http://schemas.microsoft.com/office/drawing/2014/main" id="{45C0B03A-8616-AA26-72C6-9FBB760B7BB3}"/>
              </a:ext>
            </a:extLst>
          </p:cNvPr>
          <p:cNvSpPr>
            <a:spLocks noGrp="1"/>
          </p:cNvSpPr>
          <p:nvPr>
            <p:ph type="sldNum" sz="quarter" idx="4"/>
          </p:nvPr>
        </p:nvSpPr>
        <p:spPr>
          <a:xfrm>
            <a:off x="7086600" y="6592169"/>
            <a:ext cx="2057400" cy="365125"/>
          </a:xfrm>
          <a:prstGeom prst="rect">
            <a:avLst/>
          </a:prstGeom>
        </p:spPr>
        <p:txBody>
          <a:bodyPr vert="horz" lIns="91440" tIns="45720" rIns="91440" bIns="45720" rtlCol="0" anchor="ctr"/>
          <a:lstStyle>
            <a:lvl1pPr algn="r">
              <a:defRPr sz="800">
                <a:solidFill>
                  <a:srgbClr val="D6A82A"/>
                </a:solidFill>
                <a:latin typeface="+mn-lt"/>
              </a:defRPr>
            </a:lvl1pPr>
          </a:lstStyle>
          <a:p>
            <a:fld id="{B720622F-670E-0E4A-8DEA-78DB96BED1E2}" type="slidenum">
              <a:rPr lang="en-US" smtClean="0"/>
              <a:pPr/>
              <a:t>‹#›</a:t>
            </a:fld>
            <a:endParaRPr lang="en-US"/>
          </a:p>
        </p:txBody>
      </p:sp>
    </p:spTree>
    <p:extLst>
      <p:ext uri="{BB962C8B-B14F-4D97-AF65-F5344CB8AC3E}">
        <p14:creationId xmlns:p14="http://schemas.microsoft.com/office/powerpoint/2010/main" val="1477666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9144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9144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5">
            <a:extLst>
              <a:ext uri="{FF2B5EF4-FFF2-40B4-BE49-F238E27FC236}">
                <a16:creationId xmlns:a16="http://schemas.microsoft.com/office/drawing/2014/main" id="{4BA20227-8533-9787-EB5A-35AA05DDA6F3}"/>
              </a:ext>
            </a:extLst>
          </p:cNvPr>
          <p:cNvSpPr>
            <a:spLocks noGrp="1"/>
          </p:cNvSpPr>
          <p:nvPr>
            <p:ph type="ftr" sz="quarter" idx="3"/>
          </p:nvPr>
        </p:nvSpPr>
        <p:spPr>
          <a:xfrm>
            <a:off x="3028950" y="6617368"/>
            <a:ext cx="3086100"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
                <a:srgbClr val="000000"/>
              </a:buClr>
              <a:buSzTx/>
              <a:buFont typeface="Arial"/>
              <a:buNone/>
              <a:tabLst/>
              <a:defRPr sz="800">
                <a:solidFill>
                  <a:srgbClr val="D6A82A"/>
                </a:solidFill>
                <a:latin typeface="+mn-lt"/>
              </a:defRPr>
            </a:lvl1pPr>
          </a:lstStyle>
          <a:p>
            <a:pPr>
              <a:defRPr/>
            </a:pPr>
            <a:r>
              <a:rPr lang="en-US"/>
              <a:t>Interaction Design and Prototyping</a:t>
            </a:r>
            <a:endParaRPr lang="en-US" dirty="0"/>
          </a:p>
        </p:txBody>
      </p:sp>
      <p:sp>
        <p:nvSpPr>
          <p:cNvPr id="8" name="Slide Number Placeholder 8">
            <a:extLst>
              <a:ext uri="{FF2B5EF4-FFF2-40B4-BE49-F238E27FC236}">
                <a16:creationId xmlns:a16="http://schemas.microsoft.com/office/drawing/2014/main" id="{880F605C-8413-1DAE-78F6-5D5313171F8A}"/>
              </a:ext>
            </a:extLst>
          </p:cNvPr>
          <p:cNvSpPr>
            <a:spLocks noGrp="1"/>
          </p:cNvSpPr>
          <p:nvPr>
            <p:ph type="sldNum" sz="quarter" idx="4"/>
          </p:nvPr>
        </p:nvSpPr>
        <p:spPr>
          <a:xfrm>
            <a:off x="7086600" y="6592169"/>
            <a:ext cx="2057400" cy="365125"/>
          </a:xfrm>
          <a:prstGeom prst="rect">
            <a:avLst/>
          </a:prstGeom>
        </p:spPr>
        <p:txBody>
          <a:bodyPr vert="horz" lIns="91440" tIns="45720" rIns="91440" bIns="45720" rtlCol="0" anchor="ctr"/>
          <a:lstStyle>
            <a:lvl1pPr algn="r">
              <a:defRPr sz="800">
                <a:solidFill>
                  <a:srgbClr val="D6A82A"/>
                </a:solidFill>
                <a:latin typeface="+mn-lt"/>
              </a:defRPr>
            </a:lvl1pPr>
          </a:lstStyle>
          <a:p>
            <a:fld id="{B720622F-670E-0E4A-8DEA-78DB96BED1E2}" type="slidenum">
              <a:rPr lang="en-US" smtClean="0"/>
              <a:pPr/>
              <a:t>‹#›</a:t>
            </a:fld>
            <a:endParaRPr lang="en-US"/>
          </a:p>
        </p:txBody>
      </p:sp>
    </p:spTree>
    <p:extLst>
      <p:ext uri="{BB962C8B-B14F-4D97-AF65-F5344CB8AC3E}">
        <p14:creationId xmlns:p14="http://schemas.microsoft.com/office/powerpoint/2010/main" val="3987110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63E299-F391-F67B-08E0-D777CA1F2337}"/>
              </a:ext>
            </a:extLst>
          </p:cNvPr>
          <p:cNvGrpSpPr/>
          <p:nvPr userDrawn="1"/>
        </p:nvGrpSpPr>
        <p:grpSpPr>
          <a:xfrm>
            <a:off x="1" y="1"/>
            <a:ext cx="9189719" cy="914399"/>
            <a:chOff x="1" y="1"/>
            <a:chExt cx="9189719" cy="914399"/>
          </a:xfrm>
        </p:grpSpPr>
        <p:pic>
          <p:nvPicPr>
            <p:cNvPr id="12" name="Picture 11">
              <a:extLst>
                <a:ext uri="{FF2B5EF4-FFF2-40B4-BE49-F238E27FC236}">
                  <a16:creationId xmlns:a16="http://schemas.microsoft.com/office/drawing/2014/main" id="{409B7B06-22AB-6646-BCDF-CB260E44AF9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9658"/>
            <a:stretch/>
          </p:blipFill>
          <p:spPr>
            <a:xfrm>
              <a:off x="1" y="1"/>
              <a:ext cx="9143999" cy="914399"/>
            </a:xfrm>
            <a:prstGeom prst="rect">
              <a:avLst/>
            </a:prstGeom>
          </p:spPr>
        </p:pic>
        <p:sp>
          <p:nvSpPr>
            <p:cNvPr id="2" name="TextBox 1">
              <a:extLst>
                <a:ext uri="{FF2B5EF4-FFF2-40B4-BE49-F238E27FC236}">
                  <a16:creationId xmlns:a16="http://schemas.microsoft.com/office/drawing/2014/main" id="{770B9B8B-8243-5976-0DAB-B40B2C20D386}"/>
                </a:ext>
              </a:extLst>
            </p:cNvPr>
            <p:cNvSpPr txBox="1"/>
            <p:nvPr userDrawn="1"/>
          </p:nvSpPr>
          <p:spPr>
            <a:xfrm>
              <a:off x="3699114" y="226367"/>
              <a:ext cx="5490606" cy="461665"/>
            </a:xfrm>
            <a:prstGeom prst="rect">
              <a:avLst/>
            </a:prstGeom>
            <a:noFill/>
          </p:spPr>
          <p:txBody>
            <a:bodyPr wrap="none" rtlCol="0">
              <a:spAutoFit/>
            </a:bodyPr>
            <a:lstStyle/>
            <a:p>
              <a:r>
                <a:rPr lang="en-US" sz="2400" dirty="0">
                  <a:solidFill>
                    <a:schemeClr val="bg1"/>
                  </a:solidFill>
                </a:rPr>
                <a:t>IS211 Interaction Design &amp; Prototyping</a:t>
              </a:r>
            </a:p>
          </p:txBody>
        </p:sp>
      </p:grpSp>
      <p:sp>
        <p:nvSpPr>
          <p:cNvPr id="6" name="Footer Placeholder 5">
            <a:extLst>
              <a:ext uri="{FF2B5EF4-FFF2-40B4-BE49-F238E27FC236}">
                <a16:creationId xmlns:a16="http://schemas.microsoft.com/office/drawing/2014/main" id="{A08C9E8E-14F9-64C6-58B5-6358F2151C10}"/>
              </a:ext>
            </a:extLst>
          </p:cNvPr>
          <p:cNvSpPr>
            <a:spLocks noGrp="1"/>
          </p:cNvSpPr>
          <p:nvPr>
            <p:ph type="ftr" sz="quarter" idx="3"/>
          </p:nvPr>
        </p:nvSpPr>
        <p:spPr>
          <a:xfrm>
            <a:off x="3028950" y="6617368"/>
            <a:ext cx="3086100"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
                <a:srgbClr val="000000"/>
              </a:buClr>
              <a:buSzTx/>
              <a:buFont typeface="Arial"/>
              <a:buNone/>
              <a:tabLst/>
              <a:defRPr sz="800">
                <a:solidFill>
                  <a:srgbClr val="D6A82A"/>
                </a:solidFill>
                <a:latin typeface="+mn-lt"/>
              </a:defRPr>
            </a:lvl1pPr>
          </a:lstStyle>
          <a:p>
            <a:pPr>
              <a:defRPr/>
            </a:pPr>
            <a:r>
              <a:rPr lang="en-US"/>
              <a:t>Interaction Design and Prototyping</a:t>
            </a:r>
            <a:endParaRPr lang="en-US" dirty="0"/>
          </a:p>
        </p:txBody>
      </p:sp>
      <p:sp>
        <p:nvSpPr>
          <p:cNvPr id="9" name="Slide Number Placeholder 8">
            <a:extLst>
              <a:ext uri="{FF2B5EF4-FFF2-40B4-BE49-F238E27FC236}">
                <a16:creationId xmlns:a16="http://schemas.microsoft.com/office/drawing/2014/main" id="{45FFCC95-A2ED-FA55-F863-4B7735A2A172}"/>
              </a:ext>
            </a:extLst>
          </p:cNvPr>
          <p:cNvSpPr>
            <a:spLocks noGrp="1"/>
          </p:cNvSpPr>
          <p:nvPr>
            <p:ph type="sldNum" sz="quarter" idx="4"/>
          </p:nvPr>
        </p:nvSpPr>
        <p:spPr>
          <a:xfrm>
            <a:off x="7086600" y="6592169"/>
            <a:ext cx="2057400" cy="365125"/>
          </a:xfrm>
          <a:prstGeom prst="rect">
            <a:avLst/>
          </a:prstGeom>
        </p:spPr>
        <p:txBody>
          <a:bodyPr vert="horz" lIns="91440" tIns="45720" rIns="91440" bIns="45720" rtlCol="0" anchor="ctr"/>
          <a:lstStyle>
            <a:lvl1pPr algn="r">
              <a:defRPr sz="800">
                <a:solidFill>
                  <a:srgbClr val="D6A82A"/>
                </a:solidFill>
                <a:latin typeface="+mn-lt"/>
              </a:defRPr>
            </a:lvl1pPr>
          </a:lstStyle>
          <a:p>
            <a:fld id="{B720622F-670E-0E4A-8DEA-78DB96BED1E2}" type="slidenum">
              <a:rPr lang="en-US" smtClean="0"/>
              <a:pPr/>
              <a:t>‹#›</a:t>
            </a:fld>
            <a:endParaRPr lang="en-US"/>
          </a:p>
        </p:txBody>
      </p:sp>
    </p:spTree>
    <p:extLst>
      <p:ext uri="{BB962C8B-B14F-4D97-AF65-F5344CB8AC3E}">
        <p14:creationId xmlns:p14="http://schemas.microsoft.com/office/powerpoint/2010/main" val="3569504495"/>
      </p:ext>
    </p:extLst>
  </p:cSld>
  <p:clrMap bg1="lt1" tx1="dk1" bg2="lt2" tx2="dk2" accent1="accent1" accent2="accent2" accent3="accent3" accent4="accent4" accent5="accent5" accent6="accent6" hlink="hlink" folHlink="folHlink"/>
  <p:sldLayoutIdLst>
    <p:sldLayoutId id="2147483680" r:id="rId1"/>
  </p:sldLayoutIdLst>
  <p:hf hdr="0" dt="0"/>
  <p:txStyles>
    <p:titleStyle>
      <a:lvl1pPr algn="ctr" rtl="0" eaLnBrk="0" fontAlgn="base" hangingPunct="0">
        <a:spcBef>
          <a:spcPct val="0"/>
        </a:spcBef>
        <a:spcAft>
          <a:spcPct val="0"/>
        </a:spcAft>
        <a:defRPr sz="4400">
          <a:solidFill>
            <a:schemeClr val="accent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accent2"/>
          </a:solidFill>
          <a:latin typeface="Tahoma"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accent2"/>
          </a:solidFill>
          <a:latin typeface="Tahoma"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accent2"/>
          </a:solidFill>
          <a:latin typeface="Tahoma"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accent2"/>
          </a:solidFill>
          <a:latin typeface="Tahoma" pitchFamily="34" charset="0"/>
          <a:ea typeface="ＭＳ Ｐゴシック" charset="0"/>
          <a:cs typeface="ＭＳ Ｐゴシック" charset="0"/>
        </a:defRPr>
      </a:lvl5pPr>
      <a:lvl6pPr marL="457200" algn="ctr" rtl="0" fontAlgn="base">
        <a:spcBef>
          <a:spcPct val="0"/>
        </a:spcBef>
        <a:spcAft>
          <a:spcPct val="0"/>
        </a:spcAft>
        <a:defRPr sz="4400">
          <a:solidFill>
            <a:schemeClr val="accent2"/>
          </a:solidFill>
          <a:latin typeface="Tahoma" pitchFamily="34" charset="0"/>
        </a:defRPr>
      </a:lvl6pPr>
      <a:lvl7pPr marL="914400" algn="ctr" rtl="0" fontAlgn="base">
        <a:spcBef>
          <a:spcPct val="0"/>
        </a:spcBef>
        <a:spcAft>
          <a:spcPct val="0"/>
        </a:spcAft>
        <a:defRPr sz="4400">
          <a:solidFill>
            <a:schemeClr val="accent2"/>
          </a:solidFill>
          <a:latin typeface="Tahoma" pitchFamily="34" charset="0"/>
        </a:defRPr>
      </a:lvl7pPr>
      <a:lvl8pPr marL="1371600" algn="ctr" rtl="0" fontAlgn="base">
        <a:spcBef>
          <a:spcPct val="0"/>
        </a:spcBef>
        <a:spcAft>
          <a:spcPct val="0"/>
        </a:spcAft>
        <a:defRPr sz="4400">
          <a:solidFill>
            <a:schemeClr val="accent2"/>
          </a:solidFill>
          <a:latin typeface="Tahoma" pitchFamily="34" charset="0"/>
        </a:defRPr>
      </a:lvl8pPr>
      <a:lvl9pPr marL="1828800" algn="ctr" rtl="0" fontAlgn="base">
        <a:spcBef>
          <a:spcPct val="0"/>
        </a:spcBef>
        <a:spcAft>
          <a:spcPct val="0"/>
        </a:spcAft>
        <a:defRPr sz="4400">
          <a:solidFill>
            <a:schemeClr val="accent2"/>
          </a:solidFill>
          <a:latin typeface="Tahoma" pitchFamily="34" charset="0"/>
        </a:defRPr>
      </a:lvl9pPr>
    </p:titleStyle>
    <p:bodyStyle>
      <a:lvl1pPr marL="342900" indent="-342900" algn="ctr" rtl="0" eaLnBrk="0" fontAlgn="base" hangingPunct="0">
        <a:spcBef>
          <a:spcPct val="20000"/>
        </a:spcBef>
        <a:spcAft>
          <a:spcPct val="0"/>
        </a:spcAft>
        <a:defRPr sz="3200">
          <a:solidFill>
            <a:schemeClr val="accent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accent2"/>
          </a:solidFill>
          <a:latin typeface="Arial" charset="0"/>
          <a:ea typeface="ＭＳ Ｐゴシック" charset="0"/>
        </a:defRPr>
      </a:lvl2pPr>
      <a:lvl3pPr marL="1143000" indent="-228600" algn="l" rtl="0" eaLnBrk="0" fontAlgn="base" hangingPunct="0">
        <a:spcBef>
          <a:spcPct val="20000"/>
        </a:spcBef>
        <a:spcAft>
          <a:spcPct val="0"/>
        </a:spcAft>
        <a:buChar char="•"/>
        <a:defRPr sz="2400">
          <a:solidFill>
            <a:schemeClr val="accent2"/>
          </a:solidFill>
          <a:latin typeface="Arial" charset="0"/>
          <a:ea typeface="ＭＳ Ｐゴシック" charset="0"/>
        </a:defRPr>
      </a:lvl3pPr>
      <a:lvl4pPr marL="1600200" indent="-228600" algn="l" rtl="0" eaLnBrk="0" fontAlgn="base" hangingPunct="0">
        <a:spcBef>
          <a:spcPct val="20000"/>
        </a:spcBef>
        <a:spcAft>
          <a:spcPct val="0"/>
        </a:spcAft>
        <a:buChar char="–"/>
        <a:defRPr sz="2000">
          <a:solidFill>
            <a:schemeClr val="accent2"/>
          </a:solidFill>
          <a:latin typeface="Arial" charset="0"/>
          <a:ea typeface="ＭＳ Ｐゴシック" charset="0"/>
        </a:defRPr>
      </a:lvl4pPr>
      <a:lvl5pPr marL="2057400" indent="-228600" algn="l" rtl="0" eaLnBrk="0" fontAlgn="base" hangingPunct="0">
        <a:spcBef>
          <a:spcPct val="20000"/>
        </a:spcBef>
        <a:spcAft>
          <a:spcPct val="0"/>
        </a:spcAft>
        <a:buChar char="»"/>
        <a:defRPr>
          <a:solidFill>
            <a:schemeClr val="accent2"/>
          </a:solidFill>
          <a:latin typeface="Arial" charset="0"/>
          <a:ea typeface="ＭＳ Ｐゴシック" charset="0"/>
        </a:defRPr>
      </a:lvl5pPr>
      <a:lvl6pPr marL="2514600" indent="-228600" algn="l" rtl="0" fontAlgn="base">
        <a:spcBef>
          <a:spcPct val="20000"/>
        </a:spcBef>
        <a:spcAft>
          <a:spcPct val="0"/>
        </a:spcAft>
        <a:buChar char="»"/>
        <a:defRPr>
          <a:solidFill>
            <a:schemeClr val="accent2"/>
          </a:solidFill>
          <a:latin typeface="Arial" charset="0"/>
        </a:defRPr>
      </a:lvl6pPr>
      <a:lvl7pPr marL="2971800" indent="-228600" algn="l" rtl="0" fontAlgn="base">
        <a:spcBef>
          <a:spcPct val="20000"/>
        </a:spcBef>
        <a:spcAft>
          <a:spcPct val="0"/>
        </a:spcAft>
        <a:buChar char="»"/>
        <a:defRPr>
          <a:solidFill>
            <a:schemeClr val="accent2"/>
          </a:solidFill>
          <a:latin typeface="Arial" charset="0"/>
        </a:defRPr>
      </a:lvl7pPr>
      <a:lvl8pPr marL="3429000" indent="-228600" algn="l" rtl="0" fontAlgn="base">
        <a:spcBef>
          <a:spcPct val="20000"/>
        </a:spcBef>
        <a:spcAft>
          <a:spcPct val="0"/>
        </a:spcAft>
        <a:buChar char="»"/>
        <a:defRPr>
          <a:solidFill>
            <a:schemeClr val="accent2"/>
          </a:solidFill>
          <a:latin typeface="Arial" charset="0"/>
        </a:defRPr>
      </a:lvl8pPr>
      <a:lvl9pPr marL="3886200" indent="-228600" algn="l" rtl="0" fontAlgn="base">
        <a:spcBef>
          <a:spcPct val="20000"/>
        </a:spcBef>
        <a:spcAft>
          <a:spcPct val="0"/>
        </a:spcAft>
        <a:buChar char="»"/>
        <a:defRPr>
          <a:solidFill>
            <a:schemeClr val="accent2"/>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6">
            <a:extLst>
              <a:ext uri="{FF2B5EF4-FFF2-40B4-BE49-F238E27FC236}">
                <a16:creationId xmlns:a16="http://schemas.microsoft.com/office/drawing/2014/main" id="{302B6670-A3A3-D648-A9B3-395F8B9A9CDA}"/>
              </a:ext>
            </a:extLst>
          </p:cNvPr>
          <p:cNvSpPr>
            <a:spLocks noGrp="1" noChangeArrowheads="1"/>
          </p:cNvSpPr>
          <p:nvPr>
            <p:ph type="body" idx="1"/>
          </p:nvPr>
        </p:nvSpPr>
        <p:spPr bwMode="auto">
          <a:xfrm>
            <a:off x="304800" y="914400"/>
            <a:ext cx="8610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a:p>
            <a:pPr lvl="0"/>
            <a:endParaRPr lang="en-US" altLang="en-US" dirty="0"/>
          </a:p>
        </p:txBody>
      </p:sp>
      <p:sp>
        <p:nvSpPr>
          <p:cNvPr id="15364" name="Rectangle 5">
            <a:extLst>
              <a:ext uri="{FF2B5EF4-FFF2-40B4-BE49-F238E27FC236}">
                <a16:creationId xmlns:a16="http://schemas.microsoft.com/office/drawing/2014/main" id="{5DC6E471-70DF-B54B-9910-1852DF7401E9}"/>
              </a:ext>
            </a:extLst>
          </p:cNvPr>
          <p:cNvSpPr>
            <a:spLocks noGrp="1" noChangeArrowheads="1"/>
          </p:cNvSpPr>
          <p:nvPr>
            <p:ph type="title"/>
          </p:nvPr>
        </p:nvSpPr>
        <p:spPr bwMode="auto">
          <a:xfrm>
            <a:off x="304800" y="152400"/>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5366" name="Rectangle 11">
            <a:extLst>
              <a:ext uri="{FF2B5EF4-FFF2-40B4-BE49-F238E27FC236}">
                <a16:creationId xmlns:a16="http://schemas.microsoft.com/office/drawing/2014/main" id="{ACB5FCFA-7D4E-B145-AEF6-B11474FA742B}"/>
              </a:ext>
            </a:extLst>
          </p:cNvPr>
          <p:cNvSpPr>
            <a:spLocks noChangeArrowheads="1"/>
          </p:cNvSpPr>
          <p:nvPr userDrawn="1"/>
        </p:nvSpPr>
        <p:spPr bwMode="auto">
          <a:xfrm>
            <a:off x="307975" y="836613"/>
            <a:ext cx="8620125" cy="77787"/>
          </a:xfrm>
          <a:prstGeom prst="rect">
            <a:avLst/>
          </a:prstGeom>
          <a:gradFill rotWithShape="0">
            <a:gsLst>
              <a:gs pos="0">
                <a:srgbClr val="D6A82A"/>
              </a:gs>
              <a:gs pos="100000">
                <a:srgbClr val="9B8056"/>
              </a:gs>
            </a:gsLst>
            <a:lin ang="0" scaled="1"/>
          </a:gradFill>
          <a:ln>
            <a:noFill/>
          </a:ln>
        </p:spPr>
        <p:txBody>
          <a:bodyPr wrap="none" anchor="ctr"/>
          <a:lstStyle>
            <a:lvl1pPr>
              <a:defRPr sz="2400">
                <a:solidFill>
                  <a:schemeClr val="tx1"/>
                </a:solidFill>
                <a:latin typeface="Tahoma" charset="0"/>
                <a:ea typeface="ＭＳ Ｐゴシック" charset="-128"/>
              </a:defRPr>
            </a:lvl1pPr>
            <a:lvl2pPr marL="742950" indent="-285750">
              <a:defRPr sz="2400">
                <a:solidFill>
                  <a:schemeClr val="tx1"/>
                </a:solidFill>
                <a:latin typeface="Tahoma" charset="0"/>
                <a:ea typeface="ＭＳ Ｐゴシック" charset="-128"/>
              </a:defRPr>
            </a:lvl2pPr>
            <a:lvl3pPr marL="1143000" indent="-228600">
              <a:defRPr sz="2400">
                <a:solidFill>
                  <a:schemeClr val="tx1"/>
                </a:solidFill>
                <a:latin typeface="Tahoma" charset="0"/>
                <a:ea typeface="ＭＳ Ｐゴシック" charset="-128"/>
              </a:defRPr>
            </a:lvl3pPr>
            <a:lvl4pPr marL="1600200" indent="-228600">
              <a:defRPr sz="2400">
                <a:solidFill>
                  <a:schemeClr val="tx1"/>
                </a:solidFill>
                <a:latin typeface="Tahoma" charset="0"/>
                <a:ea typeface="ＭＳ Ｐゴシック" charset="-128"/>
              </a:defRPr>
            </a:lvl4pPr>
            <a:lvl5pPr marL="2057400" indent="-228600">
              <a:defRPr sz="2400">
                <a:solidFill>
                  <a:schemeClr val="tx1"/>
                </a:solidFill>
                <a:latin typeface="Tahoma"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128"/>
              </a:defRPr>
            </a:lvl9pPr>
          </a:lstStyle>
          <a:p>
            <a:pPr algn="ctr">
              <a:defRPr/>
            </a:pPr>
            <a:endParaRPr lang="en-US" altLang="en-US" sz="1800"/>
          </a:p>
        </p:txBody>
      </p:sp>
      <p:sp>
        <p:nvSpPr>
          <p:cNvPr id="4" name="Footer Placeholder 5">
            <a:extLst>
              <a:ext uri="{FF2B5EF4-FFF2-40B4-BE49-F238E27FC236}">
                <a16:creationId xmlns:a16="http://schemas.microsoft.com/office/drawing/2014/main" id="{909E5D71-FD44-B8DF-71E3-E91314F671EA}"/>
              </a:ext>
            </a:extLst>
          </p:cNvPr>
          <p:cNvSpPr>
            <a:spLocks noGrp="1"/>
          </p:cNvSpPr>
          <p:nvPr>
            <p:ph type="ftr" sz="quarter" idx="3"/>
          </p:nvPr>
        </p:nvSpPr>
        <p:spPr>
          <a:xfrm>
            <a:off x="3028950" y="6617368"/>
            <a:ext cx="3086100"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
                <a:srgbClr val="000000"/>
              </a:buClr>
              <a:buSzTx/>
              <a:buFont typeface="Arial"/>
              <a:buNone/>
              <a:tabLst/>
              <a:defRPr sz="800">
                <a:solidFill>
                  <a:srgbClr val="D6A82A"/>
                </a:solidFill>
                <a:latin typeface="+mn-lt"/>
              </a:defRPr>
            </a:lvl1pPr>
          </a:lstStyle>
          <a:p>
            <a:pPr>
              <a:defRPr/>
            </a:pPr>
            <a:r>
              <a:rPr lang="en-US"/>
              <a:t>Interaction Design and Prototyping</a:t>
            </a:r>
            <a:endParaRPr lang="en-US" dirty="0"/>
          </a:p>
        </p:txBody>
      </p:sp>
      <p:sp>
        <p:nvSpPr>
          <p:cNvPr id="5" name="Slide Number Placeholder 8">
            <a:extLst>
              <a:ext uri="{FF2B5EF4-FFF2-40B4-BE49-F238E27FC236}">
                <a16:creationId xmlns:a16="http://schemas.microsoft.com/office/drawing/2014/main" id="{18A96D7A-AD4C-4B33-AA6D-882304B81088}"/>
              </a:ext>
            </a:extLst>
          </p:cNvPr>
          <p:cNvSpPr>
            <a:spLocks noGrp="1"/>
          </p:cNvSpPr>
          <p:nvPr>
            <p:ph type="sldNum" sz="quarter" idx="4"/>
          </p:nvPr>
        </p:nvSpPr>
        <p:spPr>
          <a:xfrm>
            <a:off x="7086600" y="6592169"/>
            <a:ext cx="2057400" cy="365125"/>
          </a:xfrm>
          <a:prstGeom prst="rect">
            <a:avLst/>
          </a:prstGeom>
        </p:spPr>
        <p:txBody>
          <a:bodyPr vert="horz" lIns="91440" tIns="45720" rIns="91440" bIns="45720" rtlCol="0" anchor="ctr"/>
          <a:lstStyle>
            <a:lvl1pPr algn="r">
              <a:defRPr sz="800">
                <a:solidFill>
                  <a:srgbClr val="D6A82A"/>
                </a:solidFill>
                <a:latin typeface="+mn-lt"/>
              </a:defRPr>
            </a:lvl1pPr>
          </a:lstStyle>
          <a:p>
            <a:fld id="{B720622F-670E-0E4A-8DEA-78DB96BED1E2}" type="slidenum">
              <a:rPr lang="en-US" smtClean="0"/>
              <a:pPr/>
              <a:t>‹#›</a:t>
            </a:fld>
            <a:endParaRPr lang="en-US"/>
          </a:p>
        </p:txBody>
      </p:sp>
    </p:spTree>
    <p:extLst>
      <p:ext uri="{BB962C8B-B14F-4D97-AF65-F5344CB8AC3E}">
        <p14:creationId xmlns:p14="http://schemas.microsoft.com/office/powerpoint/2010/main" val="4052024227"/>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5" r:id="rId3"/>
  </p:sldLayoutIdLst>
  <p:hf hdr="0" dt="0"/>
  <p:txStyles>
    <p:titleStyle>
      <a:lvl1pPr algn="l" rtl="0" eaLnBrk="0" fontAlgn="base" hangingPunct="0">
        <a:spcBef>
          <a:spcPct val="0"/>
        </a:spcBef>
        <a:spcAft>
          <a:spcPct val="0"/>
        </a:spcAft>
        <a:defRPr sz="3200">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accent2"/>
          </a:solidFill>
          <a:latin typeface="Tahoma" pitchFamily="34" charset="0"/>
          <a:ea typeface="ＭＳ Ｐゴシック" charset="0"/>
          <a:cs typeface="ＭＳ Ｐゴシック" charset="0"/>
        </a:defRPr>
      </a:lvl2pPr>
      <a:lvl3pPr algn="l" rtl="0" eaLnBrk="0" fontAlgn="base" hangingPunct="0">
        <a:spcBef>
          <a:spcPct val="0"/>
        </a:spcBef>
        <a:spcAft>
          <a:spcPct val="0"/>
        </a:spcAft>
        <a:defRPr sz="3200">
          <a:solidFill>
            <a:schemeClr val="accent2"/>
          </a:solidFill>
          <a:latin typeface="Tahoma" pitchFamily="34" charset="0"/>
          <a:ea typeface="ＭＳ Ｐゴシック" charset="0"/>
          <a:cs typeface="ＭＳ Ｐゴシック" charset="0"/>
        </a:defRPr>
      </a:lvl3pPr>
      <a:lvl4pPr algn="l" rtl="0" eaLnBrk="0" fontAlgn="base" hangingPunct="0">
        <a:spcBef>
          <a:spcPct val="0"/>
        </a:spcBef>
        <a:spcAft>
          <a:spcPct val="0"/>
        </a:spcAft>
        <a:defRPr sz="3200">
          <a:solidFill>
            <a:schemeClr val="accent2"/>
          </a:solidFill>
          <a:latin typeface="Tahoma" pitchFamily="34" charset="0"/>
          <a:ea typeface="ＭＳ Ｐゴシック" charset="0"/>
          <a:cs typeface="ＭＳ Ｐゴシック" charset="0"/>
        </a:defRPr>
      </a:lvl4pPr>
      <a:lvl5pPr algn="l" rtl="0" eaLnBrk="0" fontAlgn="base" hangingPunct="0">
        <a:spcBef>
          <a:spcPct val="0"/>
        </a:spcBef>
        <a:spcAft>
          <a:spcPct val="0"/>
        </a:spcAft>
        <a:defRPr sz="3200">
          <a:solidFill>
            <a:schemeClr val="accent2"/>
          </a:solidFill>
          <a:latin typeface="Tahoma" pitchFamily="34" charset="0"/>
          <a:ea typeface="ＭＳ Ｐゴシック" charset="0"/>
          <a:cs typeface="ＭＳ Ｐゴシック" charset="0"/>
        </a:defRPr>
      </a:lvl5pPr>
      <a:lvl6pPr marL="457200" algn="l" rtl="0" fontAlgn="base">
        <a:spcBef>
          <a:spcPct val="0"/>
        </a:spcBef>
        <a:spcAft>
          <a:spcPct val="0"/>
        </a:spcAft>
        <a:defRPr sz="3200">
          <a:solidFill>
            <a:schemeClr val="accent2"/>
          </a:solidFill>
          <a:latin typeface="Tahoma" pitchFamily="34" charset="0"/>
        </a:defRPr>
      </a:lvl6pPr>
      <a:lvl7pPr marL="914400" algn="l" rtl="0" fontAlgn="base">
        <a:spcBef>
          <a:spcPct val="0"/>
        </a:spcBef>
        <a:spcAft>
          <a:spcPct val="0"/>
        </a:spcAft>
        <a:defRPr sz="3200">
          <a:solidFill>
            <a:schemeClr val="accent2"/>
          </a:solidFill>
          <a:latin typeface="Tahoma" pitchFamily="34" charset="0"/>
        </a:defRPr>
      </a:lvl7pPr>
      <a:lvl8pPr marL="1371600" algn="l" rtl="0" fontAlgn="base">
        <a:spcBef>
          <a:spcPct val="0"/>
        </a:spcBef>
        <a:spcAft>
          <a:spcPct val="0"/>
        </a:spcAft>
        <a:defRPr sz="3200">
          <a:solidFill>
            <a:schemeClr val="accent2"/>
          </a:solidFill>
          <a:latin typeface="Tahoma" pitchFamily="34" charset="0"/>
        </a:defRPr>
      </a:lvl8pPr>
      <a:lvl9pPr marL="1828800" algn="l" rtl="0" fontAlgn="base">
        <a:spcBef>
          <a:spcPct val="0"/>
        </a:spcBef>
        <a:spcAft>
          <a:spcPct val="0"/>
        </a:spcAft>
        <a:defRPr sz="3200">
          <a:solidFill>
            <a:schemeClr val="accent2"/>
          </a:solidFill>
          <a:latin typeface="Tahoma" pitchFamily="34" charset="0"/>
        </a:defRPr>
      </a:lvl9pPr>
    </p:titleStyle>
    <p:bodyStyle>
      <a:lvl1pPr marL="342900" indent="-342900" algn="l" rtl="0" eaLnBrk="0" fontAlgn="base" hangingPunct="0">
        <a:spcBef>
          <a:spcPct val="20000"/>
        </a:spcBef>
        <a:spcAft>
          <a:spcPct val="0"/>
        </a:spcAft>
        <a:buClr>
          <a:srgbClr val="3333FF"/>
        </a:buClr>
        <a:buFont typeface="Wingdings" pitchFamily="2" charset="2"/>
        <a:buChar char="§"/>
        <a:defRPr sz="2800">
          <a:solidFill>
            <a:schemeClr val="accent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rgbClr val="FF0000"/>
        </a:buClr>
        <a:buFont typeface="Courier New" panose="02070309020205020404" pitchFamily="49" charset="0"/>
        <a:buChar char="o"/>
        <a:defRPr sz="2600">
          <a:solidFill>
            <a:schemeClr val="accent2"/>
          </a:solidFill>
          <a:latin typeface="+mn-lt"/>
          <a:ea typeface="ＭＳ Ｐゴシック" charset="0"/>
        </a:defRPr>
      </a:lvl2pPr>
      <a:lvl3pPr marL="1143000" indent="-228600" algn="l" rtl="0" eaLnBrk="0" fontAlgn="base" hangingPunct="0">
        <a:spcBef>
          <a:spcPct val="20000"/>
        </a:spcBef>
        <a:spcAft>
          <a:spcPct val="0"/>
        </a:spcAft>
        <a:buClr>
          <a:srgbClr val="3333CC"/>
        </a:buClr>
        <a:buFont typeface="Wingdings" pitchFamily="2" charset="2"/>
        <a:buChar char="Ø"/>
        <a:defRPr sz="2400">
          <a:solidFill>
            <a:schemeClr val="accent2"/>
          </a:solidFill>
          <a:latin typeface="+mn-lt"/>
          <a:ea typeface="ＭＳ Ｐゴシック" charset="0"/>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2000">
          <a:solidFill>
            <a:schemeClr val="accent2"/>
          </a:solidFill>
          <a:latin typeface="+mn-lt"/>
          <a:ea typeface="ＭＳ Ｐゴシック" charset="0"/>
        </a:defRPr>
      </a:lvl4pPr>
      <a:lvl5pPr marL="2057400" indent="-228600" algn="l" rtl="0" eaLnBrk="0" fontAlgn="base" hangingPunct="0">
        <a:spcBef>
          <a:spcPct val="20000"/>
        </a:spcBef>
        <a:spcAft>
          <a:spcPct val="0"/>
        </a:spcAft>
        <a:buClr>
          <a:srgbClr val="00E4A8"/>
        </a:buClr>
        <a:buFont typeface="Wingdings" pitchFamily="2" charset="2"/>
        <a:buChar char="ü"/>
        <a:defRPr>
          <a:solidFill>
            <a:schemeClr val="accent2"/>
          </a:solidFill>
          <a:latin typeface="+mn-lt"/>
          <a:ea typeface="ＭＳ Ｐゴシック" charset="0"/>
        </a:defRPr>
      </a:lvl5pPr>
      <a:lvl6pPr marL="25146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6pPr>
      <a:lvl7pPr marL="29718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7pPr>
      <a:lvl8pPr marL="34290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8pPr>
      <a:lvl9pPr marL="38862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loonylabs.org/2021/06/24/when-a-good-experiment-goes-bad/"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mmons.wikimedia.org/wiki/File:A-B_testing_example.p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pacojariego.me/2019/10/13/crowdfunding-health/"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tasnimnews.com/en/news/2020/07/22/2312297/four-covid-19-vaccines-proven-to-be-safe-russian-pm-says" TargetMode="Externa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khatulistiwanusantaramedia.blogspot.com/2012_11_01_archive.html" TargetMode="External"/><Relationship Id="rId5" Type="http://schemas.openxmlformats.org/officeDocument/2006/relationships/image" Target="../media/image35.jpg"/><Relationship Id="rId4" Type="http://schemas.openxmlformats.org/officeDocument/2006/relationships/hyperlink" Target="https://pixabay.com/en/button-stop-go-press-click-1015629/"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ites.google.com/view/is211smu/resources/ux-tool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smusg.asia.qualtrics.co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hyperlink" Target="http://www.loop11.co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aze.co/" TargetMode="External"/><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help.maze.design/hc/en-us/articles/360051963334-How-to-perform-A-B-testing-or-split-testing-with-Maze" TargetMode="External"/><Relationship Id="rId5" Type="http://schemas.openxmlformats.org/officeDocument/2006/relationships/hyperlink" Target="https://help.maze.design/hc/en-us/sections/360009434014-Video-Tutorials" TargetMode="External"/><Relationship Id="rId4" Type="http://schemas.openxmlformats.org/officeDocument/2006/relationships/hyperlink" Target="https://maze.co/use-cases/wireframe-and-usability-testin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www.goodfreephotos.com/business-and-technology/website-analytics-traffic-graphic.jpg.ph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commons.wikimedia.org/wiki/File:Dettah._State_the_obvious.jp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pexels.com/photo/adult-cartoon-character-exercise-fitness-745141/"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dx.doi.org.libproxy.smu.edu.sg/10.1145/1281192.1281295"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young child in a science lab&#10;&#10;Description automatically generated">
            <a:extLst>
              <a:ext uri="{FF2B5EF4-FFF2-40B4-BE49-F238E27FC236}">
                <a16:creationId xmlns:a16="http://schemas.microsoft.com/office/drawing/2014/main" id="{49AE131D-875F-F677-6853-9E30C805E313}"/>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 y="895064"/>
            <a:ext cx="7990115" cy="5326743"/>
          </a:xfrm>
          <a:prstGeom prst="rect">
            <a:avLst/>
          </a:prstGeom>
        </p:spPr>
      </p:pic>
      <p:sp useBgFill="1">
        <p:nvSpPr>
          <p:cNvPr id="7" name="Rectangle 6">
            <a:extLst>
              <a:ext uri="{FF2B5EF4-FFF2-40B4-BE49-F238E27FC236}">
                <a16:creationId xmlns:a16="http://schemas.microsoft.com/office/drawing/2014/main" id="{D5516CE5-369F-BB46-858B-99C94F626B4C}"/>
              </a:ext>
            </a:extLst>
          </p:cNvPr>
          <p:cNvSpPr/>
          <p:nvPr/>
        </p:nvSpPr>
        <p:spPr bwMode="white">
          <a:xfrm rot="5400000">
            <a:off x="2988127" y="1856016"/>
            <a:ext cx="2013858" cy="7990114"/>
          </a:xfrm>
          <a:custGeom>
            <a:avLst/>
            <a:gdLst>
              <a:gd name="connsiteX0" fmla="*/ 0 w 2198672"/>
              <a:gd name="connsiteY0" fmla="*/ 0 h 6063442"/>
              <a:gd name="connsiteX1" fmla="*/ 2198672 w 2198672"/>
              <a:gd name="connsiteY1" fmla="*/ 0 h 6063442"/>
              <a:gd name="connsiteX2" fmla="*/ 2198672 w 2198672"/>
              <a:gd name="connsiteY2" fmla="*/ 6063442 h 6063442"/>
              <a:gd name="connsiteX3" fmla="*/ 0 w 2198672"/>
              <a:gd name="connsiteY3" fmla="*/ 6063442 h 6063442"/>
              <a:gd name="connsiteX4" fmla="*/ 0 w 2198672"/>
              <a:gd name="connsiteY4" fmla="*/ 0 h 6063442"/>
              <a:gd name="connsiteX0" fmla="*/ 0 w 2198672"/>
              <a:gd name="connsiteY0" fmla="*/ 0 h 6063442"/>
              <a:gd name="connsiteX1" fmla="*/ 2198672 w 2198672"/>
              <a:gd name="connsiteY1" fmla="*/ 0 h 6063442"/>
              <a:gd name="connsiteX2" fmla="*/ 2198672 w 2198672"/>
              <a:gd name="connsiteY2" fmla="*/ 6063442 h 6063442"/>
              <a:gd name="connsiteX3" fmla="*/ 801385 w 2198672"/>
              <a:gd name="connsiteY3" fmla="*/ 6042894 h 6063442"/>
              <a:gd name="connsiteX4" fmla="*/ 0 w 2198672"/>
              <a:gd name="connsiteY4" fmla="*/ 0 h 6063442"/>
              <a:gd name="connsiteX0" fmla="*/ 0 w 2198672"/>
              <a:gd name="connsiteY0" fmla="*/ 0 h 6063442"/>
              <a:gd name="connsiteX1" fmla="*/ 2198672 w 2198672"/>
              <a:gd name="connsiteY1" fmla="*/ 0 h 6063442"/>
              <a:gd name="connsiteX2" fmla="*/ 2198672 w 2198672"/>
              <a:gd name="connsiteY2" fmla="*/ 6063442 h 6063442"/>
              <a:gd name="connsiteX3" fmla="*/ 801385 w 2198672"/>
              <a:gd name="connsiteY3" fmla="*/ 6042894 h 6063442"/>
              <a:gd name="connsiteX4" fmla="*/ 0 w 2198672"/>
              <a:gd name="connsiteY4" fmla="*/ 0 h 6063442"/>
              <a:gd name="connsiteX0" fmla="*/ 0 w 2198672"/>
              <a:gd name="connsiteY0" fmla="*/ 0 h 6063442"/>
              <a:gd name="connsiteX1" fmla="*/ 2198672 w 2198672"/>
              <a:gd name="connsiteY1" fmla="*/ 0 h 6063442"/>
              <a:gd name="connsiteX2" fmla="*/ 2198672 w 2198672"/>
              <a:gd name="connsiteY2" fmla="*/ 6063442 h 6063442"/>
              <a:gd name="connsiteX3" fmla="*/ 801385 w 2198672"/>
              <a:gd name="connsiteY3" fmla="*/ 6042894 h 6063442"/>
              <a:gd name="connsiteX4" fmla="*/ 0 w 2198672"/>
              <a:gd name="connsiteY4" fmla="*/ 0 h 6063442"/>
              <a:gd name="connsiteX0" fmla="*/ 0 w 2198672"/>
              <a:gd name="connsiteY0" fmla="*/ 0 h 6063442"/>
              <a:gd name="connsiteX1" fmla="*/ 2198672 w 2198672"/>
              <a:gd name="connsiteY1" fmla="*/ 0 h 6063442"/>
              <a:gd name="connsiteX2" fmla="*/ 2198672 w 2198672"/>
              <a:gd name="connsiteY2" fmla="*/ 6063442 h 6063442"/>
              <a:gd name="connsiteX3" fmla="*/ 688369 w 2198672"/>
              <a:gd name="connsiteY3" fmla="*/ 6053168 h 6063442"/>
              <a:gd name="connsiteX4" fmla="*/ 0 w 2198672"/>
              <a:gd name="connsiteY4" fmla="*/ 0 h 6063442"/>
              <a:gd name="connsiteX0" fmla="*/ 0 w 2198672"/>
              <a:gd name="connsiteY0" fmla="*/ 0 h 6063442"/>
              <a:gd name="connsiteX1" fmla="*/ 2198672 w 2198672"/>
              <a:gd name="connsiteY1" fmla="*/ 0 h 6063442"/>
              <a:gd name="connsiteX2" fmla="*/ 2198672 w 2198672"/>
              <a:gd name="connsiteY2" fmla="*/ 6063442 h 6063442"/>
              <a:gd name="connsiteX3" fmla="*/ 688369 w 2198672"/>
              <a:gd name="connsiteY3" fmla="*/ 6053168 h 6063442"/>
              <a:gd name="connsiteX4" fmla="*/ 0 w 2198672"/>
              <a:gd name="connsiteY4" fmla="*/ 0 h 606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672" h="6063442">
                <a:moveTo>
                  <a:pt x="0" y="0"/>
                </a:moveTo>
                <a:lnTo>
                  <a:pt x="2198672" y="0"/>
                </a:lnTo>
                <a:lnTo>
                  <a:pt x="2198672" y="6063442"/>
                </a:lnTo>
                <a:lnTo>
                  <a:pt x="688369" y="6053168"/>
                </a:lnTo>
                <a:cubicBezTo>
                  <a:pt x="1058238" y="4634772"/>
                  <a:pt x="267128" y="2014298"/>
                  <a:pt x="0" y="0"/>
                </a:cubicBezTo>
                <a:close/>
              </a:path>
            </a:pathLst>
          </a:custGeom>
          <a:solidFill>
            <a:schemeClr val="bg1"/>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endParaRPr kumimoji="0" lang="en-US" sz="1800" b="0" i="0" u="none" strike="noStrike" cap="none" normalizeH="0" baseline="0">
              <a:ln>
                <a:noFill/>
              </a:ln>
              <a:solidFill>
                <a:schemeClr val="tx1"/>
              </a:solidFill>
              <a:effectLst/>
              <a:latin typeface="Tahoma" pitchFamily="34" charset="0"/>
            </a:endParaRPr>
          </a:p>
        </p:txBody>
      </p:sp>
      <p:sp>
        <p:nvSpPr>
          <p:cNvPr id="5" name="Google Shape;545;p44">
            <a:extLst>
              <a:ext uri="{FF2B5EF4-FFF2-40B4-BE49-F238E27FC236}">
                <a16:creationId xmlns:a16="http://schemas.microsoft.com/office/drawing/2014/main" id="{38D0AFCC-5341-D03A-805B-D594A15CDE6D}"/>
              </a:ext>
            </a:extLst>
          </p:cNvPr>
          <p:cNvSpPr txBox="1">
            <a:spLocks/>
          </p:cNvSpPr>
          <p:nvPr/>
        </p:nvSpPr>
        <p:spPr>
          <a:xfrm>
            <a:off x="2329543" y="3381765"/>
            <a:ext cx="6663782" cy="2646848"/>
          </a:xfrm>
          <a:prstGeom prst="rect">
            <a:avLst/>
          </a:prstGeom>
        </p:spPr>
        <p:txBody>
          <a:bodyPr spcFirstLastPara="1" wrap="square" lIns="91425" tIns="91425" rIns="91425" bIns="91425" anchor="t" anchorCtr="0">
            <a:spAutoFit/>
          </a:bodyPr>
          <a:lstStyle>
            <a:lvl1pPr algn="ctr" rtl="0" eaLnBrk="0" fontAlgn="base" hangingPunct="0">
              <a:spcBef>
                <a:spcPct val="0"/>
              </a:spcBef>
              <a:spcAft>
                <a:spcPct val="0"/>
              </a:spcAft>
              <a:defRPr sz="4400">
                <a:solidFill>
                  <a:schemeClr val="accent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accent2"/>
                </a:solidFill>
                <a:latin typeface="Tahoma"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accent2"/>
                </a:solidFill>
                <a:latin typeface="Tahoma"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accent2"/>
                </a:solidFill>
                <a:latin typeface="Tahoma"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accent2"/>
                </a:solidFill>
                <a:latin typeface="Tahoma" pitchFamily="34" charset="0"/>
                <a:ea typeface="ＭＳ Ｐゴシック" charset="0"/>
                <a:cs typeface="ＭＳ Ｐゴシック" charset="0"/>
              </a:defRPr>
            </a:lvl5pPr>
            <a:lvl6pPr marL="457200" algn="ctr" rtl="0" fontAlgn="base">
              <a:spcBef>
                <a:spcPct val="0"/>
              </a:spcBef>
              <a:spcAft>
                <a:spcPct val="0"/>
              </a:spcAft>
              <a:defRPr sz="4400">
                <a:solidFill>
                  <a:schemeClr val="accent2"/>
                </a:solidFill>
                <a:latin typeface="Tahoma" pitchFamily="34" charset="0"/>
              </a:defRPr>
            </a:lvl6pPr>
            <a:lvl7pPr marL="914400" algn="ctr" rtl="0" fontAlgn="base">
              <a:spcBef>
                <a:spcPct val="0"/>
              </a:spcBef>
              <a:spcAft>
                <a:spcPct val="0"/>
              </a:spcAft>
              <a:defRPr sz="4400">
                <a:solidFill>
                  <a:schemeClr val="accent2"/>
                </a:solidFill>
                <a:latin typeface="Tahoma" pitchFamily="34" charset="0"/>
              </a:defRPr>
            </a:lvl7pPr>
            <a:lvl8pPr marL="1371600" algn="ctr" rtl="0" fontAlgn="base">
              <a:spcBef>
                <a:spcPct val="0"/>
              </a:spcBef>
              <a:spcAft>
                <a:spcPct val="0"/>
              </a:spcAft>
              <a:defRPr sz="4400">
                <a:solidFill>
                  <a:schemeClr val="accent2"/>
                </a:solidFill>
                <a:latin typeface="Tahoma" pitchFamily="34" charset="0"/>
              </a:defRPr>
            </a:lvl8pPr>
            <a:lvl9pPr marL="1828800" algn="ctr" rtl="0" fontAlgn="base">
              <a:spcBef>
                <a:spcPct val="0"/>
              </a:spcBef>
              <a:spcAft>
                <a:spcPct val="0"/>
              </a:spcAft>
              <a:defRPr sz="4400">
                <a:solidFill>
                  <a:schemeClr val="accent2"/>
                </a:solidFill>
                <a:latin typeface="Tahoma" pitchFamily="34" charset="0"/>
              </a:defRPr>
            </a:lvl9pPr>
          </a:lstStyle>
          <a:p>
            <a:pPr algn="r">
              <a:buClrTx/>
              <a:buFontTx/>
            </a:pPr>
            <a:r>
              <a:rPr lang="en-SG" sz="8000" b="1" dirty="0">
                <a:ln>
                  <a:solidFill>
                    <a:srgbClr val="A5B7C6"/>
                  </a:solidFill>
                </a:ln>
                <a:solidFill>
                  <a:schemeClr val="accent1"/>
                </a:solidFill>
                <a:effectLst>
                  <a:reflection blurRad="6350" stA="60000" endA="900" endPos="58000" dir="5400000" sy="-100000" algn="bl" rotWithShape="0"/>
                </a:effectLst>
              </a:rPr>
              <a:t>Web Experiment</a:t>
            </a:r>
          </a:p>
        </p:txBody>
      </p:sp>
      <p:sp>
        <p:nvSpPr>
          <p:cNvPr id="3" name="Slide Number Placeholder 2">
            <a:extLst>
              <a:ext uri="{FF2B5EF4-FFF2-40B4-BE49-F238E27FC236}">
                <a16:creationId xmlns:a16="http://schemas.microsoft.com/office/drawing/2014/main" id="{D2E84CD2-0DEA-E7EA-6E82-01DA78730DFC}"/>
              </a:ext>
            </a:extLst>
          </p:cNvPr>
          <p:cNvSpPr>
            <a:spLocks noGrp="1"/>
          </p:cNvSpPr>
          <p:nvPr>
            <p:ph type="sldNum" sz="quarter" idx="4"/>
          </p:nvPr>
        </p:nvSpPr>
        <p:spPr/>
        <p:txBody>
          <a:bodyPr/>
          <a:lstStyle/>
          <a:p>
            <a:fld id="{B720622F-670E-0E4A-8DEA-78DB96BED1E2}" type="slidenum">
              <a:rPr lang="en-US" smtClean="0"/>
              <a:pPr/>
              <a:t>1</a:t>
            </a:fld>
            <a:endParaRPr lang="en-US"/>
          </a:p>
        </p:txBody>
      </p:sp>
      <p:sp>
        <p:nvSpPr>
          <p:cNvPr id="2" name="Footer Placeholder 1">
            <a:extLst>
              <a:ext uri="{FF2B5EF4-FFF2-40B4-BE49-F238E27FC236}">
                <a16:creationId xmlns:a16="http://schemas.microsoft.com/office/drawing/2014/main" id="{A2D213CE-69CF-C430-2096-85CFEFA69C63}"/>
              </a:ext>
            </a:extLst>
          </p:cNvPr>
          <p:cNvSpPr>
            <a:spLocks noGrp="1"/>
          </p:cNvSpPr>
          <p:nvPr>
            <p:ph type="ftr" sz="quarter" idx="3"/>
          </p:nvPr>
        </p:nvSpPr>
        <p:spPr/>
        <p:txBody>
          <a:bodyPr/>
          <a:lstStyle/>
          <a:p>
            <a:pPr>
              <a:defRPr/>
            </a:pPr>
            <a:r>
              <a:rPr lang="en-US"/>
              <a:t>Interaction Design and Prototyping</a:t>
            </a:r>
            <a:endParaRPr lang="en-US" dirty="0"/>
          </a:p>
        </p:txBody>
      </p:sp>
    </p:spTree>
    <p:extLst>
      <p:ext uri="{BB962C8B-B14F-4D97-AF65-F5344CB8AC3E}">
        <p14:creationId xmlns:p14="http://schemas.microsoft.com/office/powerpoint/2010/main" val="20397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b="1" dirty="0">
                <a:latin typeface="Tahoma" charset="0"/>
              </a:rPr>
              <a:t>Design Choices </a:t>
            </a:r>
            <a:r>
              <a:rPr lang="en-US" dirty="0">
                <a:latin typeface="Tahoma" charset="0"/>
              </a:rPr>
              <a:t>can Cripple a Website</a:t>
            </a:r>
          </a:p>
        </p:txBody>
      </p:sp>
      <p:sp>
        <p:nvSpPr>
          <p:cNvPr id="62466" name="Content Placeholder 2"/>
          <p:cNvSpPr>
            <a:spLocks noGrp="1"/>
          </p:cNvSpPr>
          <p:nvPr>
            <p:ph idx="1"/>
          </p:nvPr>
        </p:nvSpPr>
        <p:spPr>
          <a:xfrm>
            <a:off x="304800" y="914400"/>
            <a:ext cx="8610600" cy="4615543"/>
          </a:xfrm>
        </p:spPr>
        <p:txBody>
          <a:bodyPr>
            <a:normAutofit fontScale="92500"/>
          </a:bodyPr>
          <a:lstStyle/>
          <a:p>
            <a:r>
              <a:rPr lang="en-US" dirty="0">
                <a:latin typeface="Tahoma" charset="0"/>
              </a:rPr>
              <a:t>The </a:t>
            </a:r>
            <a:r>
              <a:rPr lang="en-US" i="1" dirty="0">
                <a:latin typeface="Tahoma" charset="0"/>
              </a:rPr>
              <a:t>position </a:t>
            </a:r>
            <a:r>
              <a:rPr lang="en-US" dirty="0">
                <a:latin typeface="Tahoma" charset="0"/>
              </a:rPr>
              <a:t>and </a:t>
            </a:r>
            <a:r>
              <a:rPr lang="en-US" i="1" dirty="0">
                <a:latin typeface="Tahoma" charset="0"/>
              </a:rPr>
              <a:t>color</a:t>
            </a:r>
            <a:r>
              <a:rPr lang="en-US" dirty="0">
                <a:latin typeface="Tahoma" charset="0"/>
              </a:rPr>
              <a:t> of the primary call to action</a:t>
            </a:r>
          </a:p>
          <a:p>
            <a:r>
              <a:rPr lang="en-US" dirty="0">
                <a:latin typeface="Tahoma" charset="0"/>
              </a:rPr>
              <a:t>Position on the page of testimonials, if used</a:t>
            </a:r>
          </a:p>
          <a:p>
            <a:r>
              <a:rPr lang="en-US" dirty="0">
                <a:latin typeface="Tahoma" charset="0"/>
              </a:rPr>
              <a:t>Whether </a:t>
            </a:r>
            <a:r>
              <a:rPr lang="en-US" i="1" dirty="0">
                <a:latin typeface="Tahoma" charset="0"/>
              </a:rPr>
              <a:t>linked</a:t>
            </a:r>
            <a:r>
              <a:rPr lang="en-US" dirty="0">
                <a:latin typeface="Tahoma" charset="0"/>
              </a:rPr>
              <a:t> elements are in text or as images</a:t>
            </a:r>
          </a:p>
          <a:p>
            <a:r>
              <a:rPr lang="en-US" dirty="0">
                <a:latin typeface="Tahoma" charset="0"/>
              </a:rPr>
              <a:t>The amount of </a:t>
            </a:r>
            <a:r>
              <a:rPr lang="ja-JP" altLang="en-US" dirty="0">
                <a:latin typeface="Tahoma" charset="0"/>
              </a:rPr>
              <a:t>“</a:t>
            </a:r>
            <a:r>
              <a:rPr lang="en-US" altLang="ja-JP" i="1" dirty="0">
                <a:latin typeface="Tahoma" charset="0"/>
              </a:rPr>
              <a:t>white space</a:t>
            </a:r>
            <a:r>
              <a:rPr lang="ja-JP" altLang="en-US" dirty="0">
                <a:latin typeface="Tahoma" charset="0"/>
              </a:rPr>
              <a:t>”</a:t>
            </a:r>
            <a:r>
              <a:rPr lang="en-US" altLang="ja-JP" dirty="0">
                <a:latin typeface="Tahoma" charset="0"/>
              </a:rPr>
              <a:t> on a page, giving the content space to </a:t>
            </a:r>
            <a:r>
              <a:rPr lang="ja-JP" altLang="en-US" dirty="0">
                <a:latin typeface="Tahoma" charset="0"/>
              </a:rPr>
              <a:t>“</a:t>
            </a:r>
            <a:r>
              <a:rPr lang="en-US" altLang="ja-JP" dirty="0">
                <a:latin typeface="Tahoma" charset="0"/>
              </a:rPr>
              <a:t>breathe</a:t>
            </a:r>
            <a:r>
              <a:rPr lang="ja-JP" altLang="en-US" dirty="0">
                <a:latin typeface="Tahoma" charset="0"/>
              </a:rPr>
              <a:t>”</a:t>
            </a:r>
            <a:endParaRPr lang="en-US" altLang="ja-JP" dirty="0">
              <a:latin typeface="Tahoma" charset="0"/>
            </a:endParaRPr>
          </a:p>
          <a:p>
            <a:r>
              <a:rPr lang="en-US" dirty="0">
                <a:latin typeface="Tahoma" charset="0"/>
              </a:rPr>
              <a:t>The position and prominence of the main </a:t>
            </a:r>
            <a:r>
              <a:rPr lang="en-US" i="1" dirty="0">
                <a:latin typeface="Tahoma" charset="0"/>
              </a:rPr>
              <a:t>heading</a:t>
            </a:r>
          </a:p>
          <a:p>
            <a:r>
              <a:rPr lang="en-US" dirty="0">
                <a:latin typeface="Tahoma" charset="0"/>
              </a:rPr>
              <a:t>The number of </a:t>
            </a:r>
            <a:r>
              <a:rPr lang="en-US" i="1" dirty="0">
                <a:latin typeface="Tahoma" charset="0"/>
              </a:rPr>
              <a:t>columns</a:t>
            </a:r>
            <a:r>
              <a:rPr lang="en-US" dirty="0">
                <a:latin typeface="Tahoma" charset="0"/>
              </a:rPr>
              <a:t> used on the page</a:t>
            </a:r>
          </a:p>
          <a:p>
            <a:r>
              <a:rPr lang="en-US" dirty="0">
                <a:latin typeface="Tahoma" charset="0"/>
              </a:rPr>
              <a:t>The number of </a:t>
            </a:r>
            <a:r>
              <a:rPr lang="en-US" i="1" dirty="0">
                <a:latin typeface="Tahoma" charset="0"/>
              </a:rPr>
              <a:t>visual elements </a:t>
            </a:r>
            <a:r>
              <a:rPr lang="en-US" dirty="0">
                <a:latin typeface="Tahoma" charset="0"/>
              </a:rPr>
              <a:t>competing for attention</a:t>
            </a:r>
          </a:p>
          <a:p>
            <a:r>
              <a:rPr lang="en-US" dirty="0">
                <a:latin typeface="Tahoma" charset="0"/>
              </a:rPr>
              <a:t>The age, sex and appearance of someone in a </a:t>
            </a:r>
            <a:r>
              <a:rPr lang="en-US" i="1" dirty="0">
                <a:latin typeface="Tahoma" charset="0"/>
              </a:rPr>
              <a:t>photo</a:t>
            </a:r>
          </a:p>
        </p:txBody>
      </p:sp>
      <p:sp>
        <p:nvSpPr>
          <p:cNvPr id="3" name="Footer Placeholder 1">
            <a:extLst>
              <a:ext uri="{FF2B5EF4-FFF2-40B4-BE49-F238E27FC236}">
                <a16:creationId xmlns:a16="http://schemas.microsoft.com/office/drawing/2014/main" id="{CF99EFFF-0BB4-6C02-5931-84AB029EE0A1}"/>
              </a:ext>
            </a:extLst>
          </p:cNvPr>
          <p:cNvSpPr>
            <a:spLocks noGrp="1"/>
          </p:cNvSpPr>
          <p:nvPr>
            <p:ph type="ftr" sz="quarter" idx="3"/>
          </p:nvPr>
        </p:nvSpPr>
        <p:spPr/>
        <p:txBody>
          <a:bodyPr/>
          <a:lstStyle/>
          <a:p>
            <a:pPr>
              <a:defRPr/>
            </a:pPr>
            <a:r>
              <a:rPr lang="en-US"/>
              <a:t>Interaction Design and Prototyping</a:t>
            </a:r>
            <a:endParaRPr lang="en-US" dirty="0"/>
          </a:p>
        </p:txBody>
      </p:sp>
      <p:sp>
        <p:nvSpPr>
          <p:cNvPr id="4" name="Slide Number Placeholder 2">
            <a:extLst>
              <a:ext uri="{FF2B5EF4-FFF2-40B4-BE49-F238E27FC236}">
                <a16:creationId xmlns:a16="http://schemas.microsoft.com/office/drawing/2014/main" id="{C0439108-40E5-E55D-2B11-6CF65C7FA5AE}"/>
              </a:ext>
            </a:extLst>
          </p:cNvPr>
          <p:cNvSpPr>
            <a:spLocks noGrp="1"/>
          </p:cNvSpPr>
          <p:nvPr>
            <p:ph type="sldNum" sz="quarter" idx="4"/>
          </p:nvPr>
        </p:nvSpPr>
        <p:spPr/>
        <p:txBody>
          <a:bodyPr/>
          <a:lstStyle/>
          <a:p>
            <a:fld id="{B720622F-670E-0E4A-8DEA-78DB96BED1E2}" type="slidenum">
              <a:rPr lang="en-US" smtClean="0"/>
              <a:pPr/>
              <a:t>10</a:t>
            </a:fld>
            <a:endParaRPr lang="en-US"/>
          </a:p>
        </p:txBody>
      </p:sp>
      <p:sp>
        <p:nvSpPr>
          <p:cNvPr id="2" name="Rounded Rectangle 1"/>
          <p:cNvSpPr/>
          <p:nvPr/>
        </p:nvSpPr>
        <p:spPr bwMode="auto">
          <a:xfrm>
            <a:off x="1763688" y="5193196"/>
            <a:ext cx="5472608" cy="1328734"/>
          </a:xfrm>
          <a:prstGeom prst="roundRect">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kumimoji="0" lang="en-US" sz="2400" b="0" i="0" u="none" strike="noStrike" cap="none" normalizeH="0" baseline="0" dirty="0">
                <a:ln>
                  <a:noFill/>
                </a:ln>
                <a:solidFill>
                  <a:schemeClr val="bg1"/>
                </a:solidFill>
                <a:effectLst/>
                <a:latin typeface="Tahoma" pitchFamily="34" charset="0"/>
              </a:rPr>
              <a:t>Cannot</a:t>
            </a:r>
            <a:r>
              <a:rPr kumimoji="0" lang="en-US" sz="2400" b="0" i="0" u="none" strike="noStrike" cap="none" normalizeH="0" dirty="0">
                <a:ln>
                  <a:noFill/>
                </a:ln>
                <a:solidFill>
                  <a:schemeClr val="bg1"/>
                </a:solidFill>
                <a:effectLst/>
                <a:latin typeface="Tahoma" pitchFamily="34" charset="0"/>
              </a:rPr>
              <a:t> afford to guess</a:t>
            </a:r>
          </a:p>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lang="en-US" sz="2400" baseline="0" dirty="0">
                <a:solidFill>
                  <a:schemeClr val="bg1"/>
                </a:solidFill>
                <a:latin typeface="Tahoma" pitchFamily="34" charset="0"/>
              </a:rPr>
              <a:t>Dependent</a:t>
            </a:r>
            <a:r>
              <a:rPr lang="en-US" sz="2400" dirty="0">
                <a:solidFill>
                  <a:schemeClr val="bg1"/>
                </a:solidFill>
                <a:latin typeface="Tahoma" pitchFamily="34" charset="0"/>
              </a:rPr>
              <a:t> on the way it is presented</a:t>
            </a:r>
          </a:p>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kumimoji="0" lang="en-US" sz="2400" b="0" i="0" u="none" strike="noStrike" cap="none" normalizeH="0" baseline="0" dirty="0">
                <a:ln>
                  <a:noFill/>
                </a:ln>
                <a:solidFill>
                  <a:schemeClr val="bg1"/>
                </a:solidFill>
                <a:effectLst/>
                <a:latin typeface="Tahoma" pitchFamily="34" charset="0"/>
              </a:rPr>
              <a:t>Test!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3EA3E33-55FC-8D42-9263-7583D4B67685}"/>
              </a:ext>
            </a:extLst>
          </p:cNvPr>
          <p:cNvGrpSpPr/>
          <p:nvPr/>
        </p:nvGrpSpPr>
        <p:grpSpPr>
          <a:xfrm>
            <a:off x="1505464" y="985539"/>
            <a:ext cx="6209272" cy="5485533"/>
            <a:chOff x="1524001" y="2"/>
            <a:chExt cx="9218144" cy="6857999"/>
          </a:xfrm>
        </p:grpSpPr>
        <p:pic>
          <p:nvPicPr>
            <p:cNvPr id="12" name="Picture 6">
              <a:extLst>
                <a:ext uri="{FF2B5EF4-FFF2-40B4-BE49-F238E27FC236}">
                  <a16:creationId xmlns:a16="http://schemas.microsoft.com/office/drawing/2014/main" id="{3755C3FE-8302-D640-875F-0F59C15B459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524001" y="2"/>
              <a:ext cx="9218143" cy="473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3" name="Picture 6">
              <a:extLst>
                <a:ext uri="{FF2B5EF4-FFF2-40B4-BE49-F238E27FC236}">
                  <a16:creationId xmlns:a16="http://schemas.microsoft.com/office/drawing/2014/main" id="{050E1377-5CF1-524D-99D1-C024AB8F3AF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524002" y="5170716"/>
              <a:ext cx="9218143" cy="168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4" name="Picture 6">
              <a:extLst>
                <a:ext uri="{FF2B5EF4-FFF2-40B4-BE49-F238E27FC236}">
                  <a16:creationId xmlns:a16="http://schemas.microsoft.com/office/drawing/2014/main" id="{27A10140-2C0F-AA4C-833A-3A382A5EF95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67013" y="4816821"/>
              <a:ext cx="7175131" cy="253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5" name="TextBox 14">
              <a:extLst>
                <a:ext uri="{FF2B5EF4-FFF2-40B4-BE49-F238E27FC236}">
                  <a16:creationId xmlns:a16="http://schemas.microsoft.com/office/drawing/2014/main" id="{769B32FF-8992-6D4A-BF66-25AC434C6765}"/>
                </a:ext>
              </a:extLst>
            </p:cNvPr>
            <p:cNvSpPr txBox="1"/>
            <p:nvPr/>
          </p:nvSpPr>
          <p:spPr>
            <a:xfrm>
              <a:off x="2675596" y="4780242"/>
              <a:ext cx="811442" cy="246221"/>
            </a:xfrm>
            <a:prstGeom prst="rect">
              <a:avLst/>
            </a:prstGeom>
            <a:noFill/>
          </p:spPr>
          <p:txBody>
            <a:bodyPr wrap="none" rtlCol="0">
              <a:spAutoFit/>
            </a:bodyPr>
            <a:lstStyle/>
            <a:p>
              <a:r>
                <a:rPr lang="en-US" sz="1000" b="1" dirty="0">
                  <a:solidFill>
                    <a:srgbClr val="FF0000"/>
                  </a:solidFill>
                  <a:latin typeface="Arial" panose="020B0604020202020204" pitchFamily="34" charset="0"/>
                  <a:ea typeface="Noto Sans" charset="0"/>
                  <a:cs typeface="Arial" panose="020B0604020202020204" pitchFamily="34" charset="0"/>
                </a:rPr>
                <a:t>Company:</a:t>
              </a:r>
              <a:endParaRPr lang="en-SG" sz="1000" b="1" dirty="0">
                <a:solidFill>
                  <a:srgbClr val="FF0000"/>
                </a:solidFill>
                <a:latin typeface="Arial" panose="020B0604020202020204" pitchFamily="34" charset="0"/>
                <a:ea typeface="Noto Sans"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4ABB0FAD-D20C-D343-BC02-854684E46A30}"/>
                </a:ext>
              </a:extLst>
            </p:cNvPr>
            <p:cNvCxnSpPr/>
            <p:nvPr/>
          </p:nvCxnSpPr>
          <p:spPr>
            <a:xfrm flipH="1" flipV="1">
              <a:off x="6116743" y="4947595"/>
              <a:ext cx="375556" cy="7401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0657" name="Title 1"/>
          <p:cNvSpPr>
            <a:spLocks noGrp="1"/>
          </p:cNvSpPr>
          <p:nvPr>
            <p:ph type="title"/>
          </p:nvPr>
        </p:nvSpPr>
        <p:spPr/>
        <p:txBody>
          <a:bodyPr/>
          <a:lstStyle/>
          <a:p>
            <a:r>
              <a:rPr lang="en-US" dirty="0" err="1">
                <a:latin typeface="Tahoma" charset="0"/>
              </a:rPr>
              <a:t>Expedia.com</a:t>
            </a:r>
            <a:r>
              <a:rPr lang="en-US" dirty="0">
                <a:latin typeface="Tahoma" charset="0"/>
              </a:rPr>
              <a:t> </a:t>
            </a:r>
            <a:r>
              <a:rPr lang="en-US" sz="2800" dirty="0">
                <a:latin typeface="Tahoma" charset="0"/>
              </a:rPr>
              <a:t>(Buy now but incomplete transaction)</a:t>
            </a:r>
            <a:endParaRPr lang="en-US" dirty="0">
              <a:latin typeface="Tahoma" charset="0"/>
            </a:endParaRPr>
          </a:p>
        </p:txBody>
      </p:sp>
      <p:sp>
        <p:nvSpPr>
          <p:cNvPr id="2" name="Footer Placeholder 1">
            <a:extLst>
              <a:ext uri="{FF2B5EF4-FFF2-40B4-BE49-F238E27FC236}">
                <a16:creationId xmlns:a16="http://schemas.microsoft.com/office/drawing/2014/main" id="{C734D367-1ECF-5600-81A8-67AF1390BE1D}"/>
              </a:ext>
            </a:extLst>
          </p:cNvPr>
          <p:cNvSpPr>
            <a:spLocks noGrp="1"/>
          </p:cNvSpPr>
          <p:nvPr>
            <p:ph type="ftr" sz="quarter" idx="3"/>
          </p:nvPr>
        </p:nvSpPr>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D4FA2C1F-CC1A-4BB4-F2E5-B3E90C9D79C2}"/>
              </a:ext>
            </a:extLst>
          </p:cNvPr>
          <p:cNvSpPr>
            <a:spLocks noGrp="1"/>
          </p:cNvSpPr>
          <p:nvPr>
            <p:ph type="sldNum" sz="quarter" idx="4"/>
          </p:nvPr>
        </p:nvSpPr>
        <p:spPr/>
        <p:txBody>
          <a:bodyPr/>
          <a:lstStyle/>
          <a:p>
            <a:fld id="{B720622F-670E-0E4A-8DEA-78DB96BED1E2}" type="slidenum">
              <a:rPr lang="en-US" smtClean="0"/>
              <a:pPr/>
              <a:t>11</a:t>
            </a:fld>
            <a:endParaRPr lang="en-US"/>
          </a:p>
        </p:txBody>
      </p:sp>
      <p:sp>
        <p:nvSpPr>
          <p:cNvPr id="6" name="Right Arrow 5"/>
          <p:cNvSpPr/>
          <p:nvPr/>
        </p:nvSpPr>
        <p:spPr bwMode="auto">
          <a:xfrm>
            <a:off x="1343229" y="4860965"/>
            <a:ext cx="828675" cy="250825"/>
          </a:xfrm>
          <a:prstGeom prst="rightArrow">
            <a:avLst/>
          </a:prstGeom>
          <a:solidFill>
            <a:schemeClr val="accent1"/>
          </a:solidFill>
          <a:ln w="12700" cap="flat" cmpd="sng" algn="ctr">
            <a:solidFill>
              <a:schemeClr val="tx1"/>
            </a:solidFill>
            <a:prstDash val="solid"/>
            <a:round/>
            <a:headEnd type="none" w="med" len="med"/>
            <a:tailEnd type="triangle" w="med" len="med"/>
          </a:ln>
          <a:effectLst>
            <a:outerShdw dist="35921" dir="2700000" algn="ctr" rotWithShape="0">
              <a:schemeClr val="bg2"/>
            </a:outerShdw>
          </a:effectLst>
        </p:spPr>
        <p:txBody>
          <a:bodyPr lIns="92075" tIns="46038" rIns="92075" bIns="46038">
            <a:spAutoFit/>
          </a:bodyPr>
          <a:lstStyle/>
          <a:p>
            <a:pPr defTabSz="762000">
              <a:tabLst>
                <a:tab pos="228600" algn="l"/>
              </a:tabLst>
              <a:defRPr/>
            </a:pPr>
            <a:endParaRPr lang="en-US">
              <a:latin typeface="Tahoma" pitchFamily="34" charset="0"/>
              <a:ea typeface="+mn-ea"/>
              <a:cs typeface="+mn-cs"/>
            </a:endParaRPr>
          </a:p>
        </p:txBody>
      </p:sp>
      <p:sp>
        <p:nvSpPr>
          <p:cNvPr id="8" name="Rounded Rectangle 7"/>
          <p:cNvSpPr/>
          <p:nvPr/>
        </p:nvSpPr>
        <p:spPr bwMode="auto">
          <a:xfrm>
            <a:off x="5760132" y="4833156"/>
            <a:ext cx="3203848" cy="1737356"/>
          </a:xfrm>
          <a:prstGeom prst="roundRect">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kumimoji="0" lang="en-US" sz="2400" b="0" i="0" u="none" strike="noStrike" cap="none" normalizeH="0" baseline="0" dirty="0">
                <a:ln>
                  <a:noFill/>
                </a:ln>
                <a:solidFill>
                  <a:schemeClr val="bg1"/>
                </a:solidFill>
                <a:effectLst/>
                <a:latin typeface="Tahoma" pitchFamily="34" charset="0"/>
              </a:rPr>
              <a:t>Data</a:t>
            </a:r>
            <a:r>
              <a:rPr kumimoji="0" lang="en-US" sz="2400" b="0" i="0" u="none" strike="noStrike" cap="none" normalizeH="0" dirty="0">
                <a:ln>
                  <a:noFill/>
                </a:ln>
                <a:solidFill>
                  <a:schemeClr val="bg1"/>
                </a:solidFill>
                <a:effectLst/>
                <a:latin typeface="Tahoma" pitchFamily="34" charset="0"/>
              </a:rPr>
              <a:t> Analytics to build new services and change business process</a:t>
            </a:r>
            <a:endParaRPr kumimoji="0" lang="en-US" sz="2400" b="0" i="0" u="none" strike="noStrike" cap="none" normalizeH="0" baseline="0" dirty="0">
              <a:ln>
                <a:noFill/>
              </a:ln>
              <a:solidFill>
                <a:schemeClr val="bg1"/>
              </a:solidFill>
              <a:effectLst/>
              <a:latin typeface="Tahoma" pitchFamily="34" charset="0"/>
            </a:endParaRPr>
          </a:p>
        </p:txBody>
      </p:sp>
      <p:sp>
        <p:nvSpPr>
          <p:cNvPr id="9" name="Rounded Rectangular Callout 8"/>
          <p:cNvSpPr/>
          <p:nvPr/>
        </p:nvSpPr>
        <p:spPr bwMode="auto">
          <a:xfrm>
            <a:off x="215516" y="3465004"/>
            <a:ext cx="1836204" cy="715800"/>
          </a:xfrm>
          <a:prstGeom prst="wedgeRoundRectCallout">
            <a:avLst>
              <a:gd name="adj1" fmla="val -17209"/>
              <a:gd name="adj2" fmla="val 74737"/>
              <a:gd name="adj3" fmla="val 16667"/>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kumimoji="0" lang="en-US" sz="1800" b="0" i="0" u="none" strike="noStrike" cap="none" normalizeH="0" baseline="0" dirty="0">
                <a:ln>
                  <a:noFill/>
                </a:ln>
                <a:solidFill>
                  <a:schemeClr val="bg1"/>
                </a:solidFill>
                <a:effectLst/>
                <a:latin typeface="Tahoma" pitchFamily="34" charset="0"/>
              </a:rPr>
              <a:t>Small changes,</a:t>
            </a:r>
            <a:r>
              <a:rPr kumimoji="0" lang="en-US" sz="1800" b="0" i="0" u="none" strike="noStrike" cap="none" normalizeH="0" dirty="0">
                <a:ln>
                  <a:noFill/>
                </a:ln>
                <a:solidFill>
                  <a:schemeClr val="bg1"/>
                </a:solidFill>
                <a:effectLst/>
                <a:latin typeface="Tahoma" pitchFamily="34" charset="0"/>
              </a:rPr>
              <a:t> big impact</a:t>
            </a:r>
            <a:endParaRPr kumimoji="0" lang="en-US" sz="1800" b="0" i="0" u="none" strike="noStrike" cap="none" normalizeH="0" baseline="0" dirty="0">
              <a:ln>
                <a:noFill/>
              </a:ln>
              <a:solidFill>
                <a:schemeClr val="bg1"/>
              </a:solidFill>
              <a:effectLst/>
              <a:latin typeface="Tahoma" pitchFamily="34" charset="0"/>
            </a:endParaRPr>
          </a:p>
        </p:txBody>
      </p:sp>
      <p:sp>
        <p:nvSpPr>
          <p:cNvPr id="10" name="TextBox 6"/>
          <p:cNvSpPr txBox="1">
            <a:spLocks noChangeArrowheads="1"/>
          </p:cNvSpPr>
          <p:nvPr/>
        </p:nvSpPr>
        <p:spPr bwMode="auto">
          <a:xfrm>
            <a:off x="0" y="4257092"/>
            <a:ext cx="1979613"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a:r>
              <a:rPr lang="en-US" sz="1800" dirty="0">
                <a:solidFill>
                  <a:schemeClr val="accent6"/>
                </a:solidFill>
              </a:rPr>
              <a:t>“Company” field used to be here </a:t>
            </a:r>
          </a:p>
          <a:p>
            <a:pPr algn="ctr"/>
            <a:endParaRPr lang="en-US" sz="1800" dirty="0">
              <a:solidFill>
                <a:schemeClr val="accent6"/>
              </a:solidFill>
            </a:endParaRPr>
          </a:p>
          <a:p>
            <a:pPr algn="ctr"/>
            <a:r>
              <a:rPr lang="en-US" sz="1800" dirty="0">
                <a:solidFill>
                  <a:schemeClr val="accent6"/>
                </a:solidFill>
              </a:rPr>
              <a:t>Removing increased profit by $12M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b="1" dirty="0">
                <a:latin typeface="Tahoma" charset="0"/>
              </a:rPr>
              <a:t>HIPPO vs. Customer </a:t>
            </a:r>
            <a:r>
              <a:rPr lang="en-US" dirty="0">
                <a:latin typeface="Tahoma" charset="0"/>
              </a:rPr>
              <a:t>opinion</a:t>
            </a:r>
          </a:p>
        </p:txBody>
      </p:sp>
      <p:sp>
        <p:nvSpPr>
          <p:cNvPr id="76802" name="Content Placeholder 8"/>
          <p:cNvSpPr>
            <a:spLocks noGrp="1"/>
          </p:cNvSpPr>
          <p:nvPr>
            <p:ph idx="1"/>
          </p:nvPr>
        </p:nvSpPr>
        <p:spPr/>
        <p:txBody>
          <a:bodyPr>
            <a:normAutofit fontScale="92500" lnSpcReduction="20000"/>
          </a:bodyPr>
          <a:lstStyle/>
          <a:p>
            <a:r>
              <a:rPr lang="en-US" dirty="0">
                <a:latin typeface="Tahoma" charset="0"/>
              </a:rPr>
              <a:t>Amazon shopping cart recommendations</a:t>
            </a:r>
          </a:p>
          <a:p>
            <a:pPr lvl="1"/>
            <a:r>
              <a:rPr lang="en-US" dirty="0">
                <a:latin typeface="Tahoma" charset="0"/>
              </a:rPr>
              <a:t>Add an item to your shopping cart </a:t>
            </a:r>
          </a:p>
          <a:p>
            <a:pPr lvl="2"/>
            <a:r>
              <a:rPr lang="en-US" dirty="0">
                <a:latin typeface="Tahoma" charset="0"/>
              </a:rPr>
              <a:t>Most sites just show the cart</a:t>
            </a:r>
          </a:p>
          <a:p>
            <a:pPr lvl="1"/>
            <a:r>
              <a:rPr lang="en-US" dirty="0">
                <a:latin typeface="Tahoma" charset="0"/>
              </a:rPr>
              <a:t>Greg Linden</a:t>
            </a:r>
          </a:p>
          <a:p>
            <a:pPr lvl="2"/>
            <a:r>
              <a:rPr lang="en-US" b="1" dirty="0">
                <a:latin typeface="Tahoma" charset="0"/>
              </a:rPr>
              <a:t>Personalized</a:t>
            </a:r>
            <a:r>
              <a:rPr lang="en-US" dirty="0">
                <a:latin typeface="Tahoma" charset="0"/>
              </a:rPr>
              <a:t> recommendations </a:t>
            </a:r>
            <a:br>
              <a:rPr lang="en-US" dirty="0">
                <a:latin typeface="Tahoma" charset="0"/>
              </a:rPr>
            </a:br>
            <a:r>
              <a:rPr lang="en-US" dirty="0">
                <a:latin typeface="Tahoma" charset="0"/>
              </a:rPr>
              <a:t>based on cart content</a:t>
            </a:r>
          </a:p>
          <a:p>
            <a:pPr lvl="3"/>
            <a:r>
              <a:rPr lang="en-US" dirty="0">
                <a:latin typeface="Tahoma" charset="0"/>
              </a:rPr>
              <a:t>Good for impulse buys</a:t>
            </a:r>
          </a:p>
          <a:p>
            <a:r>
              <a:rPr lang="en-US" dirty="0">
                <a:latin typeface="Tahoma" charset="0"/>
              </a:rPr>
              <a:t>Debate</a:t>
            </a:r>
          </a:p>
          <a:p>
            <a:pPr lvl="1"/>
            <a:r>
              <a:rPr lang="en-US" dirty="0">
                <a:latin typeface="Tahoma" charset="0"/>
              </a:rPr>
              <a:t>Pro: </a:t>
            </a:r>
            <a:r>
              <a:rPr lang="en-US" b="1" dirty="0">
                <a:latin typeface="Tahoma" charset="0"/>
              </a:rPr>
              <a:t>Cross-sell </a:t>
            </a:r>
            <a:r>
              <a:rPr lang="en-US" dirty="0">
                <a:latin typeface="Tahoma" charset="0"/>
              </a:rPr>
              <a:t>more items (increase basket size)</a:t>
            </a:r>
          </a:p>
          <a:p>
            <a:pPr lvl="1"/>
            <a:r>
              <a:rPr lang="en-US" dirty="0">
                <a:latin typeface="Tahoma" charset="0"/>
              </a:rPr>
              <a:t>Con: </a:t>
            </a:r>
            <a:r>
              <a:rPr lang="en-US" b="1" dirty="0">
                <a:latin typeface="Tahoma" charset="0"/>
              </a:rPr>
              <a:t>Distract</a:t>
            </a:r>
            <a:r>
              <a:rPr lang="en-US" dirty="0">
                <a:latin typeface="Tahoma" charset="0"/>
              </a:rPr>
              <a:t> from checking out (reduce conversion)</a:t>
            </a:r>
          </a:p>
          <a:p>
            <a:r>
              <a:rPr lang="en-US" b="1" dirty="0" err="1">
                <a:latin typeface="Tahoma" charset="0"/>
              </a:rPr>
              <a:t>HiPPO</a:t>
            </a:r>
            <a:r>
              <a:rPr lang="en-US" dirty="0">
                <a:latin typeface="Tahoma" charset="0"/>
              </a:rPr>
              <a:t> (Highest Paid Person</a:t>
            </a:r>
            <a:r>
              <a:rPr lang="ja-JP" altLang="en-US" dirty="0">
                <a:latin typeface="Tahoma" charset="0"/>
              </a:rPr>
              <a:t>’</a:t>
            </a:r>
            <a:r>
              <a:rPr lang="en-US" altLang="ja-JP" dirty="0">
                <a:latin typeface="Tahoma" charset="0"/>
              </a:rPr>
              <a:t>s Opinion)</a:t>
            </a:r>
          </a:p>
          <a:p>
            <a:pPr lvl="1"/>
            <a:r>
              <a:rPr lang="en-US" dirty="0">
                <a:latin typeface="Tahoma" charset="0"/>
              </a:rPr>
              <a:t>Senior Vice President said </a:t>
            </a:r>
            <a:r>
              <a:rPr lang="ja-JP" altLang="en-US" dirty="0">
                <a:latin typeface="Tahoma" charset="0"/>
              </a:rPr>
              <a:t>“</a:t>
            </a:r>
            <a:r>
              <a:rPr lang="en-US" altLang="ja-JP" dirty="0">
                <a:latin typeface="Tahoma" charset="0"/>
              </a:rPr>
              <a:t>stop the project</a:t>
            </a:r>
            <a:r>
              <a:rPr lang="ja-JP" altLang="en-US" dirty="0">
                <a:latin typeface="Tahoma" charset="0"/>
              </a:rPr>
              <a:t>”</a:t>
            </a:r>
            <a:endParaRPr lang="en-US" altLang="ja-JP" dirty="0">
              <a:latin typeface="Tahoma" charset="0"/>
            </a:endParaRPr>
          </a:p>
          <a:p>
            <a:r>
              <a:rPr lang="en-US" dirty="0">
                <a:latin typeface="Tahoma" charset="0"/>
              </a:rPr>
              <a:t>Linden</a:t>
            </a:r>
            <a:r>
              <a:rPr lang="ja-JP" altLang="en-US" dirty="0">
                <a:latin typeface="Tahoma" charset="0"/>
              </a:rPr>
              <a:t>’</a:t>
            </a:r>
            <a:r>
              <a:rPr lang="en-US" altLang="ja-JP" dirty="0">
                <a:latin typeface="Tahoma" charset="0"/>
              </a:rPr>
              <a:t>s simple experiment: wildly successful</a:t>
            </a:r>
          </a:p>
          <a:p>
            <a:pPr lvl="1"/>
            <a:r>
              <a:rPr lang="en-US" dirty="0">
                <a:latin typeface="Tahoma" charset="0"/>
              </a:rPr>
              <a:t>Measurement (</a:t>
            </a:r>
            <a:r>
              <a:rPr lang="en-US" b="1" dirty="0">
                <a:latin typeface="Tahoma" charset="0"/>
              </a:rPr>
              <a:t>customer test</a:t>
            </a:r>
            <a:r>
              <a:rPr lang="en-US" dirty="0">
                <a:latin typeface="Tahoma" charset="0"/>
              </a:rPr>
              <a:t>) </a:t>
            </a:r>
          </a:p>
          <a:p>
            <a:pPr lvl="1"/>
            <a:r>
              <a:rPr lang="en-US" dirty="0">
                <a:latin typeface="Tahoma" charset="0"/>
              </a:rPr>
              <a:t>Data trumps intuition</a:t>
            </a:r>
          </a:p>
        </p:txBody>
      </p:sp>
      <p:sp>
        <p:nvSpPr>
          <p:cNvPr id="4" name="Footer Placeholder 1">
            <a:extLst>
              <a:ext uri="{FF2B5EF4-FFF2-40B4-BE49-F238E27FC236}">
                <a16:creationId xmlns:a16="http://schemas.microsoft.com/office/drawing/2014/main" id="{27308F36-5023-19E6-13C3-66E2BC2D476E}"/>
              </a:ext>
            </a:extLst>
          </p:cNvPr>
          <p:cNvSpPr>
            <a:spLocks noGrp="1"/>
          </p:cNvSpPr>
          <p:nvPr>
            <p:ph type="ftr" sz="quarter" idx="3"/>
          </p:nvPr>
        </p:nvSpPr>
        <p:spPr/>
        <p:txBody>
          <a:bodyPr/>
          <a:lstStyle/>
          <a:p>
            <a:pPr>
              <a:defRPr/>
            </a:pPr>
            <a:r>
              <a:rPr lang="en-US"/>
              <a:t>Interaction Design and Prototyping</a:t>
            </a:r>
            <a:endParaRPr lang="en-US" dirty="0"/>
          </a:p>
        </p:txBody>
      </p:sp>
      <p:sp>
        <p:nvSpPr>
          <p:cNvPr id="6" name="Slide Number Placeholder 2">
            <a:extLst>
              <a:ext uri="{FF2B5EF4-FFF2-40B4-BE49-F238E27FC236}">
                <a16:creationId xmlns:a16="http://schemas.microsoft.com/office/drawing/2014/main" id="{77848D1A-E50F-4AA5-8B39-1B84D3D7BEE2}"/>
              </a:ext>
            </a:extLst>
          </p:cNvPr>
          <p:cNvSpPr>
            <a:spLocks noGrp="1"/>
          </p:cNvSpPr>
          <p:nvPr>
            <p:ph type="sldNum" sz="quarter" idx="4"/>
          </p:nvPr>
        </p:nvSpPr>
        <p:spPr/>
        <p:txBody>
          <a:bodyPr/>
          <a:lstStyle/>
          <a:p>
            <a:fld id="{B720622F-670E-0E4A-8DEA-78DB96BED1E2}" type="slidenum">
              <a:rPr lang="en-US" smtClean="0"/>
              <a:pPr/>
              <a:t>12</a:t>
            </a:fld>
            <a:endParaRPr lang="en-US"/>
          </a:p>
        </p:txBody>
      </p:sp>
      <p:grpSp>
        <p:nvGrpSpPr>
          <p:cNvPr id="5" name="Group 4"/>
          <p:cNvGrpSpPr/>
          <p:nvPr/>
        </p:nvGrpSpPr>
        <p:grpSpPr>
          <a:xfrm>
            <a:off x="5737874" y="1232756"/>
            <a:ext cx="3419872" cy="2484276"/>
            <a:chOff x="5904148" y="1376772"/>
            <a:chExt cx="3059832" cy="2196244"/>
          </a:xfrm>
        </p:grpSpPr>
        <p:pic>
          <p:nvPicPr>
            <p:cNvPr id="2" name="Picture 1" descr="Screen Shot 2012-10-23 at 7.03.03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04148" y="1376772"/>
              <a:ext cx="3059832" cy="2196244"/>
            </a:xfrm>
            <a:prstGeom prst="rect">
              <a:avLst/>
            </a:prstGeom>
          </p:spPr>
        </p:pic>
        <p:sp>
          <p:nvSpPr>
            <p:cNvPr id="3" name="Rounded Rectangle 2"/>
            <p:cNvSpPr/>
            <p:nvPr/>
          </p:nvSpPr>
          <p:spPr bwMode="auto">
            <a:xfrm>
              <a:off x="5972155" y="2318546"/>
              <a:ext cx="2822288" cy="1205471"/>
            </a:xfrm>
            <a:prstGeom prst="roundRect">
              <a:avLst/>
            </a:prstGeom>
            <a:noFill/>
            <a:ln w="19050" cap="flat" cmpd="sng" algn="ctr">
              <a:solidFill>
                <a:srgbClr val="FF0000"/>
              </a:solid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endParaRPr kumimoji="0" lang="en-US" sz="1800" b="0" i="0" u="none" strike="noStrike" cap="none" normalizeH="0" baseline="0">
                <a:ln>
                  <a:noFill/>
                </a:ln>
                <a:solidFill>
                  <a:schemeClr val="tx1"/>
                </a:solidFill>
                <a:effectLst/>
                <a:latin typeface="Tahoma"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Tahoma" charset="0"/>
              </a:rPr>
              <a:t>Checkout page</a:t>
            </a:r>
          </a:p>
        </p:txBody>
      </p:sp>
      <p:sp>
        <p:nvSpPr>
          <p:cNvPr id="7" name="Footer Placeholder 1">
            <a:extLst>
              <a:ext uri="{FF2B5EF4-FFF2-40B4-BE49-F238E27FC236}">
                <a16:creationId xmlns:a16="http://schemas.microsoft.com/office/drawing/2014/main" id="{DA83851B-334C-2CCA-E6E2-3E8BD4C850A3}"/>
              </a:ext>
            </a:extLst>
          </p:cNvPr>
          <p:cNvSpPr>
            <a:spLocks noGrp="1"/>
          </p:cNvSpPr>
          <p:nvPr>
            <p:ph type="ftr" sz="quarter" idx="3"/>
          </p:nvPr>
        </p:nvSpPr>
        <p:spPr/>
        <p:txBody>
          <a:bodyPr/>
          <a:lstStyle/>
          <a:p>
            <a:pPr>
              <a:defRPr/>
            </a:pPr>
            <a:r>
              <a:rPr lang="en-US"/>
              <a:t>Interaction Design and Prototyping</a:t>
            </a:r>
            <a:endParaRPr lang="en-US" dirty="0"/>
          </a:p>
        </p:txBody>
      </p:sp>
      <p:sp>
        <p:nvSpPr>
          <p:cNvPr id="8" name="Slide Number Placeholder 2">
            <a:extLst>
              <a:ext uri="{FF2B5EF4-FFF2-40B4-BE49-F238E27FC236}">
                <a16:creationId xmlns:a16="http://schemas.microsoft.com/office/drawing/2014/main" id="{1E77EC1C-D7C6-5416-F71B-9775157636C9}"/>
              </a:ext>
            </a:extLst>
          </p:cNvPr>
          <p:cNvSpPr>
            <a:spLocks noGrp="1"/>
          </p:cNvSpPr>
          <p:nvPr>
            <p:ph type="sldNum" sz="quarter" idx="4"/>
          </p:nvPr>
        </p:nvSpPr>
        <p:spPr/>
        <p:txBody>
          <a:bodyPr/>
          <a:lstStyle/>
          <a:p>
            <a:fld id="{B720622F-670E-0E4A-8DEA-78DB96BED1E2}" type="slidenum">
              <a:rPr lang="en-US" smtClean="0"/>
              <a:pPr/>
              <a:t>13</a:t>
            </a:fld>
            <a:endParaRPr lang="en-US"/>
          </a:p>
        </p:txBody>
      </p:sp>
      <p:pic>
        <p:nvPicPr>
          <p:cNvPr id="8090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875" y="1484313"/>
            <a:ext cx="4257675"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090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87900" y="1484313"/>
            <a:ext cx="4200525" cy="3562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0902" name="Rectangle 8"/>
          <p:cNvSpPr>
            <a:spLocks noChangeArrowheads="1"/>
          </p:cNvSpPr>
          <p:nvPr/>
        </p:nvSpPr>
        <p:spPr bwMode="auto">
          <a:xfrm>
            <a:off x="1403350" y="981075"/>
            <a:ext cx="177644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dirty="0">
                <a:solidFill>
                  <a:schemeClr val="accent6"/>
                </a:solidFill>
              </a:rPr>
              <a:t>Checkout A</a:t>
            </a:r>
          </a:p>
        </p:txBody>
      </p:sp>
      <p:sp>
        <p:nvSpPr>
          <p:cNvPr id="80903" name="Rectangle 9"/>
          <p:cNvSpPr>
            <a:spLocks noChangeArrowheads="1"/>
          </p:cNvSpPr>
          <p:nvPr/>
        </p:nvSpPr>
        <p:spPr bwMode="auto">
          <a:xfrm>
            <a:off x="5940425" y="944563"/>
            <a:ext cx="177644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solidFill>
                  <a:schemeClr val="accent6"/>
                </a:solidFill>
              </a:rPr>
              <a:t>Checkout B</a:t>
            </a:r>
          </a:p>
        </p:txBody>
      </p:sp>
      <p:grpSp>
        <p:nvGrpSpPr>
          <p:cNvPr id="2" name="Group 11"/>
          <p:cNvGrpSpPr>
            <a:grpSpLocks/>
          </p:cNvGrpSpPr>
          <p:nvPr/>
        </p:nvGrpSpPr>
        <p:grpSpPr bwMode="auto">
          <a:xfrm>
            <a:off x="1979613" y="2816225"/>
            <a:ext cx="1331912" cy="369888"/>
            <a:chOff x="1979712" y="2816932"/>
            <a:chExt cx="1332148" cy="369332"/>
          </a:xfrm>
        </p:grpSpPr>
        <p:sp>
          <p:nvSpPr>
            <p:cNvPr id="80919" name="Oval 9"/>
            <p:cNvSpPr>
              <a:spLocks noChangeArrowheads="1"/>
            </p:cNvSpPr>
            <p:nvPr/>
          </p:nvSpPr>
          <p:spPr bwMode="auto">
            <a:xfrm>
              <a:off x="2267744" y="2852936"/>
              <a:ext cx="1044116" cy="288032"/>
            </a:xfrm>
            <a:prstGeom prst="ellipse">
              <a:avLst/>
            </a:prstGeom>
            <a:noFill/>
            <a:ln w="38100">
              <a:solidFill>
                <a:srgbClr val="EE020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2075" tIns="46038" rIns="92075" bIns="46038">
              <a:spAutoFit/>
            </a:bodyPr>
            <a:lstStyle/>
            <a:p>
              <a:pPr defTabSz="762000">
                <a:tabLst>
                  <a:tab pos="228600" algn="l"/>
                </a:tabLst>
              </a:pPr>
              <a:endParaRPr lang="en-US"/>
            </a:p>
          </p:txBody>
        </p:sp>
        <p:sp>
          <p:nvSpPr>
            <p:cNvPr id="80920" name="TextBox 10"/>
            <p:cNvSpPr txBox="1">
              <a:spLocks noChangeArrowheads="1"/>
            </p:cNvSpPr>
            <p:nvPr/>
          </p:nvSpPr>
          <p:spPr bwMode="auto">
            <a:xfrm>
              <a:off x="1979712" y="2816932"/>
              <a:ext cx="31130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r>
                <a:rPr lang="en-US" sz="1800">
                  <a:solidFill>
                    <a:srgbClr val="FF0000"/>
                  </a:solidFill>
                </a:rPr>
                <a:t>1</a:t>
              </a:r>
            </a:p>
          </p:txBody>
        </p:sp>
      </p:grpSp>
      <p:grpSp>
        <p:nvGrpSpPr>
          <p:cNvPr id="3" name="Group 12"/>
          <p:cNvGrpSpPr>
            <a:grpSpLocks/>
          </p:cNvGrpSpPr>
          <p:nvPr/>
        </p:nvGrpSpPr>
        <p:grpSpPr bwMode="auto">
          <a:xfrm>
            <a:off x="1727200" y="3465513"/>
            <a:ext cx="900113" cy="368300"/>
            <a:chOff x="1979712" y="2816932"/>
            <a:chExt cx="1332148" cy="369332"/>
          </a:xfrm>
        </p:grpSpPr>
        <p:sp>
          <p:nvSpPr>
            <p:cNvPr id="80917" name="Oval 13"/>
            <p:cNvSpPr>
              <a:spLocks noChangeArrowheads="1"/>
            </p:cNvSpPr>
            <p:nvPr/>
          </p:nvSpPr>
          <p:spPr bwMode="auto">
            <a:xfrm>
              <a:off x="2267744" y="2852936"/>
              <a:ext cx="1044116" cy="288032"/>
            </a:xfrm>
            <a:prstGeom prst="ellipse">
              <a:avLst/>
            </a:prstGeom>
            <a:noFill/>
            <a:ln w="38100">
              <a:solidFill>
                <a:srgbClr val="EE0202"/>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2075" tIns="46038" rIns="92075" bIns="46038">
              <a:spAutoFit/>
            </a:bodyPr>
            <a:lstStyle/>
            <a:p>
              <a:pPr defTabSz="762000">
                <a:tabLst>
                  <a:tab pos="228600" algn="l"/>
                </a:tabLst>
              </a:pPr>
              <a:endParaRPr lang="en-US"/>
            </a:p>
          </p:txBody>
        </p:sp>
        <p:sp>
          <p:nvSpPr>
            <p:cNvPr id="80918" name="TextBox 14"/>
            <p:cNvSpPr txBox="1">
              <a:spLocks noChangeArrowheads="1"/>
            </p:cNvSpPr>
            <p:nvPr/>
          </p:nvSpPr>
          <p:spPr bwMode="auto">
            <a:xfrm>
              <a:off x="1979712" y="2816932"/>
              <a:ext cx="31130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r>
                <a:rPr lang="en-US" sz="1800">
                  <a:solidFill>
                    <a:srgbClr val="FF0000"/>
                  </a:solidFill>
                </a:rPr>
                <a:t>2</a:t>
              </a:r>
            </a:p>
          </p:txBody>
        </p:sp>
      </p:grpSp>
      <p:grpSp>
        <p:nvGrpSpPr>
          <p:cNvPr id="4" name="Group 21"/>
          <p:cNvGrpSpPr>
            <a:grpSpLocks/>
          </p:cNvGrpSpPr>
          <p:nvPr/>
        </p:nvGrpSpPr>
        <p:grpSpPr bwMode="auto">
          <a:xfrm>
            <a:off x="3348038" y="3321050"/>
            <a:ext cx="5795962" cy="512763"/>
            <a:chOff x="3347864" y="3320988"/>
            <a:chExt cx="5796136" cy="513348"/>
          </a:xfrm>
        </p:grpSpPr>
        <p:sp>
          <p:nvSpPr>
            <p:cNvPr id="80913" name="Oval 16"/>
            <p:cNvSpPr>
              <a:spLocks noChangeArrowheads="1"/>
            </p:cNvSpPr>
            <p:nvPr/>
          </p:nvSpPr>
          <p:spPr bwMode="auto">
            <a:xfrm>
              <a:off x="7452320" y="3320988"/>
              <a:ext cx="1691680" cy="468052"/>
            </a:xfrm>
            <a:prstGeom prst="ellipse">
              <a:avLst/>
            </a:pr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2075" tIns="46038" rIns="92075" bIns="46038">
              <a:spAutoFit/>
            </a:bodyPr>
            <a:lstStyle/>
            <a:p>
              <a:pPr defTabSz="762000">
                <a:tabLst>
                  <a:tab pos="228600" algn="l"/>
                </a:tabLst>
              </a:pPr>
              <a:endParaRPr lang="en-US"/>
            </a:p>
          </p:txBody>
        </p:sp>
        <p:sp>
          <p:nvSpPr>
            <p:cNvPr id="80914" name="Oval 18"/>
            <p:cNvSpPr>
              <a:spLocks noChangeArrowheads="1"/>
            </p:cNvSpPr>
            <p:nvPr/>
          </p:nvSpPr>
          <p:spPr bwMode="auto">
            <a:xfrm>
              <a:off x="3599892" y="3501008"/>
              <a:ext cx="900100" cy="324036"/>
            </a:xfrm>
            <a:prstGeom prst="ellipse">
              <a:avLst/>
            </a:pr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2075" tIns="46038" rIns="92075" bIns="46038">
              <a:spAutoFit/>
            </a:bodyPr>
            <a:lstStyle/>
            <a:p>
              <a:pPr defTabSz="762000">
                <a:tabLst>
                  <a:tab pos="228600" algn="l"/>
                </a:tabLst>
              </a:pPr>
              <a:endParaRPr lang="en-US"/>
            </a:p>
          </p:txBody>
        </p:sp>
        <p:sp>
          <p:nvSpPr>
            <p:cNvPr id="80915" name="TextBox 19"/>
            <p:cNvSpPr txBox="1">
              <a:spLocks noChangeArrowheads="1"/>
            </p:cNvSpPr>
            <p:nvPr/>
          </p:nvSpPr>
          <p:spPr bwMode="auto">
            <a:xfrm>
              <a:off x="3347864" y="3465004"/>
              <a:ext cx="20730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r>
                <a:rPr lang="en-US" sz="1800">
                  <a:solidFill>
                    <a:srgbClr val="FF0000"/>
                  </a:solidFill>
                </a:rPr>
                <a:t>3</a:t>
              </a:r>
            </a:p>
          </p:txBody>
        </p:sp>
        <p:sp>
          <p:nvSpPr>
            <p:cNvPr id="80916" name="TextBox 20"/>
            <p:cNvSpPr txBox="1">
              <a:spLocks noChangeArrowheads="1"/>
            </p:cNvSpPr>
            <p:nvPr/>
          </p:nvSpPr>
          <p:spPr bwMode="auto">
            <a:xfrm>
              <a:off x="7236296" y="3392996"/>
              <a:ext cx="20730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r>
                <a:rPr lang="en-US" sz="1800">
                  <a:solidFill>
                    <a:srgbClr val="FF0000"/>
                  </a:solidFill>
                </a:rPr>
                <a:t>3</a:t>
              </a:r>
            </a:p>
          </p:txBody>
        </p:sp>
      </p:grpSp>
      <p:grpSp>
        <p:nvGrpSpPr>
          <p:cNvPr id="5" name="Group 24"/>
          <p:cNvGrpSpPr>
            <a:grpSpLocks/>
          </p:cNvGrpSpPr>
          <p:nvPr/>
        </p:nvGrpSpPr>
        <p:grpSpPr bwMode="auto">
          <a:xfrm>
            <a:off x="6264275" y="3716338"/>
            <a:ext cx="2879725" cy="369887"/>
            <a:chOff x="6264188" y="3717032"/>
            <a:chExt cx="2879812" cy="369332"/>
          </a:xfrm>
        </p:grpSpPr>
        <p:sp>
          <p:nvSpPr>
            <p:cNvPr id="80911" name="Oval 22"/>
            <p:cNvSpPr>
              <a:spLocks noChangeArrowheads="1"/>
            </p:cNvSpPr>
            <p:nvPr/>
          </p:nvSpPr>
          <p:spPr bwMode="auto">
            <a:xfrm>
              <a:off x="6516216" y="3717032"/>
              <a:ext cx="2627784" cy="360040"/>
            </a:xfrm>
            <a:prstGeom prst="ellipse">
              <a:avLst/>
            </a:pr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2075" tIns="46038" rIns="92075" bIns="46038">
              <a:spAutoFit/>
            </a:bodyPr>
            <a:lstStyle/>
            <a:p>
              <a:pPr defTabSz="762000">
                <a:tabLst>
                  <a:tab pos="228600" algn="l"/>
                </a:tabLst>
              </a:pPr>
              <a:endParaRPr lang="en-US"/>
            </a:p>
          </p:txBody>
        </p:sp>
        <p:sp>
          <p:nvSpPr>
            <p:cNvPr id="80912" name="TextBox 23"/>
            <p:cNvSpPr txBox="1">
              <a:spLocks noChangeArrowheads="1"/>
            </p:cNvSpPr>
            <p:nvPr/>
          </p:nvSpPr>
          <p:spPr bwMode="auto">
            <a:xfrm>
              <a:off x="6264188" y="3717032"/>
              <a:ext cx="31130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r>
                <a:rPr lang="en-US" sz="1800">
                  <a:solidFill>
                    <a:srgbClr val="FF0000"/>
                  </a:solidFill>
                </a:rPr>
                <a:t>4</a:t>
              </a:r>
            </a:p>
          </p:txBody>
        </p:sp>
      </p:grpSp>
      <p:grpSp>
        <p:nvGrpSpPr>
          <p:cNvPr id="6" name="Group 27"/>
          <p:cNvGrpSpPr>
            <a:grpSpLocks/>
          </p:cNvGrpSpPr>
          <p:nvPr/>
        </p:nvGrpSpPr>
        <p:grpSpPr bwMode="auto">
          <a:xfrm>
            <a:off x="5629275" y="4248150"/>
            <a:ext cx="1355725" cy="368300"/>
            <a:chOff x="5628848" y="4247800"/>
            <a:chExt cx="1355420" cy="369332"/>
          </a:xfrm>
        </p:grpSpPr>
        <p:sp>
          <p:nvSpPr>
            <p:cNvPr id="80909" name="Oval 25"/>
            <p:cNvSpPr>
              <a:spLocks noChangeArrowheads="1"/>
            </p:cNvSpPr>
            <p:nvPr/>
          </p:nvSpPr>
          <p:spPr bwMode="auto">
            <a:xfrm>
              <a:off x="5904148" y="4329100"/>
              <a:ext cx="1080120" cy="216024"/>
            </a:xfrm>
            <a:prstGeom prst="ellipse">
              <a:avLst/>
            </a:pr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lIns="92075" tIns="46038" rIns="92075" bIns="46038">
              <a:spAutoFit/>
            </a:bodyPr>
            <a:lstStyle/>
            <a:p>
              <a:pPr defTabSz="762000">
                <a:tabLst>
                  <a:tab pos="228600" algn="l"/>
                </a:tabLst>
              </a:pPr>
              <a:endParaRPr lang="en-US"/>
            </a:p>
          </p:txBody>
        </p:sp>
        <p:sp>
          <p:nvSpPr>
            <p:cNvPr id="80910" name="TextBox 26"/>
            <p:cNvSpPr txBox="1">
              <a:spLocks noChangeArrowheads="1"/>
            </p:cNvSpPr>
            <p:nvPr/>
          </p:nvSpPr>
          <p:spPr bwMode="auto">
            <a:xfrm>
              <a:off x="5628848" y="4247800"/>
              <a:ext cx="31130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r>
                <a:rPr lang="en-US" sz="1800">
                  <a:solidFill>
                    <a:srgbClr val="FF0000"/>
                  </a:solidFill>
                </a:rPr>
                <a:t>5</a:t>
              </a:r>
            </a:p>
          </p:txBody>
        </p:sp>
      </p:grpSp>
      <p:sp>
        <p:nvSpPr>
          <p:cNvPr id="27" name="Rounded Rectangle 26"/>
          <p:cNvSpPr/>
          <p:nvPr/>
        </p:nvSpPr>
        <p:spPr bwMode="auto">
          <a:xfrm>
            <a:off x="1484226" y="5745424"/>
            <a:ext cx="5832648" cy="920111"/>
          </a:xfrm>
          <a:prstGeom prst="roundRect">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kumimoji="0" lang="en-US" sz="2400" b="0" i="0" u="none" strike="noStrike" cap="none" normalizeH="0" baseline="0" dirty="0">
                <a:ln>
                  <a:noFill/>
                </a:ln>
                <a:solidFill>
                  <a:schemeClr val="bg1"/>
                </a:solidFill>
                <a:effectLst/>
                <a:latin typeface="Tahoma" pitchFamily="34" charset="0"/>
              </a:rPr>
              <a:t>“Upgrading” A to B</a:t>
            </a:r>
            <a:r>
              <a:rPr kumimoji="0" lang="en-US" sz="2400" b="0" i="0" u="none" strike="noStrike" cap="none" normalizeH="0" dirty="0">
                <a:ln>
                  <a:noFill/>
                </a:ln>
                <a:solidFill>
                  <a:schemeClr val="bg1"/>
                </a:solidFill>
                <a:effectLst/>
                <a:latin typeface="Tahoma" pitchFamily="34" charset="0"/>
              </a:rPr>
              <a:t> </a:t>
            </a:r>
            <a:r>
              <a:rPr lang="en-US" sz="2400" dirty="0">
                <a:solidFill>
                  <a:schemeClr val="bg1"/>
                </a:solidFill>
                <a:latin typeface="Tahoma" pitchFamily="34" charset="0"/>
              </a:rPr>
              <a:t>lost 90% revenue</a:t>
            </a:r>
          </a:p>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kumimoji="0" lang="en-US" sz="2400" b="0" i="0" u="none" strike="noStrike" cap="none" normalizeH="0" baseline="0" dirty="0">
                <a:ln>
                  <a:noFill/>
                </a:ln>
                <a:solidFill>
                  <a:schemeClr val="bg1"/>
                </a:solidFill>
                <a:effectLst/>
                <a:latin typeface="Tahoma" pitchFamily="34" charset="0"/>
              </a:rPr>
              <a:t>B without</a:t>
            </a:r>
            <a:r>
              <a:rPr kumimoji="0" lang="en-US" sz="2400" b="0" i="0" u="none" strike="noStrike" cap="none" normalizeH="0" dirty="0">
                <a:ln>
                  <a:noFill/>
                </a:ln>
                <a:solidFill>
                  <a:schemeClr val="bg1"/>
                </a:solidFill>
                <a:effectLst/>
                <a:latin typeface="Tahoma" pitchFamily="34" charset="0"/>
              </a:rPr>
              <a:t> coupon code increased </a:t>
            </a:r>
            <a:r>
              <a:rPr lang="en-US" sz="2400" dirty="0">
                <a:solidFill>
                  <a:schemeClr val="bg1"/>
                </a:solidFill>
                <a:latin typeface="Tahoma" pitchFamily="34" charset="0"/>
              </a:rPr>
              <a:t>6.5%</a:t>
            </a:r>
            <a:endParaRPr kumimoji="0" lang="en-US" sz="2400" b="0" i="0" u="none" strike="noStrike" cap="none" normalizeH="0" baseline="0" dirty="0">
              <a:ln>
                <a:noFill/>
              </a:ln>
              <a:solidFill>
                <a:schemeClr val="bg1"/>
              </a:solidFill>
              <a:effectLst/>
              <a:latin typeface="Tahoma" pitchFamily="34" charset="0"/>
            </a:endParaRPr>
          </a:p>
        </p:txBody>
      </p:sp>
      <p:sp>
        <p:nvSpPr>
          <p:cNvPr id="26" name="Rounded Rectangular Callout 25"/>
          <p:cNvSpPr/>
          <p:nvPr/>
        </p:nvSpPr>
        <p:spPr bwMode="auto">
          <a:xfrm>
            <a:off x="105527" y="4953966"/>
            <a:ext cx="3261736" cy="647696"/>
          </a:xfrm>
          <a:prstGeom prst="wedgeRoundRectCallout">
            <a:avLst>
              <a:gd name="adj1" fmla="val 25526"/>
              <a:gd name="adj2" fmla="val 70972"/>
              <a:gd name="adj3" fmla="val 16667"/>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defTabSz="762000">
              <a:tabLst>
                <a:tab pos="228600" algn="l"/>
              </a:tabLst>
            </a:pPr>
            <a:r>
              <a:rPr lang="en-US" dirty="0">
                <a:solidFill>
                  <a:schemeClr val="bg1"/>
                </a:solidFill>
                <a:latin typeface="Tahoma" pitchFamily="34" charset="0"/>
              </a:rPr>
              <a:t>Avoid multiple changes </a:t>
            </a:r>
          </a:p>
          <a:p>
            <a:pPr defTabSz="762000">
              <a:tabLst>
                <a:tab pos="228600" algn="l"/>
              </a:tabLst>
            </a:pPr>
            <a:r>
              <a:rPr kumimoji="0" lang="en-US" sz="1800" b="0" i="0" u="none" strike="noStrike" cap="none" normalizeH="0" baseline="0" dirty="0">
                <a:ln>
                  <a:noFill/>
                </a:ln>
                <a:solidFill>
                  <a:schemeClr val="bg1"/>
                </a:solidFill>
                <a:effectLst/>
                <a:latin typeface="Tahoma" pitchFamily="34" charset="0"/>
              </a:rPr>
              <a:t>Small changes,</a:t>
            </a:r>
            <a:r>
              <a:rPr kumimoji="0" lang="en-US" sz="1800" b="0" i="0" u="none" strike="noStrike" cap="none" normalizeH="0" dirty="0">
                <a:ln>
                  <a:noFill/>
                </a:ln>
                <a:solidFill>
                  <a:schemeClr val="bg1"/>
                </a:solidFill>
                <a:effectLst/>
                <a:latin typeface="Tahoma" pitchFamily="34" charset="0"/>
              </a:rPr>
              <a:t> big impact. </a:t>
            </a:r>
            <a:endParaRPr kumimoji="0" lang="en-US" sz="1800" b="0" i="0" u="none" strike="noStrike" cap="none" normalizeH="0" baseline="0" dirty="0">
              <a:ln>
                <a:noFill/>
              </a:ln>
              <a:solidFill>
                <a:schemeClr val="bg1"/>
              </a:solidFill>
              <a:effectLst/>
              <a:latin typeface="Tahoma" pitchFamily="34" charset="0"/>
            </a:endParaRPr>
          </a:p>
        </p:txBody>
      </p:sp>
      <p:sp>
        <p:nvSpPr>
          <p:cNvPr id="28" name="Rounded Rectangular Callout 27"/>
          <p:cNvSpPr/>
          <p:nvPr/>
        </p:nvSpPr>
        <p:spPr bwMode="auto">
          <a:xfrm>
            <a:off x="6264275" y="5107176"/>
            <a:ext cx="2627990" cy="409333"/>
          </a:xfrm>
          <a:prstGeom prst="wedgeRoundRectCallout">
            <a:avLst>
              <a:gd name="adj1" fmla="val -29810"/>
              <a:gd name="adj2" fmla="val 96960"/>
              <a:gd name="adj3" fmla="val 16667"/>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kumimoji="0" lang="en-US" sz="1800" b="0" i="0" u="none" strike="noStrike" cap="none" normalizeH="0" baseline="0" dirty="0">
                <a:ln>
                  <a:noFill/>
                </a:ln>
                <a:solidFill>
                  <a:schemeClr val="bg1"/>
                </a:solidFill>
                <a:effectLst/>
                <a:latin typeface="Tahoma" pitchFamily="34" charset="0"/>
              </a:rPr>
              <a:t>Data trumps intuition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BA813-3414-0E4F-9FEB-71307AABD0C8}"/>
              </a:ext>
            </a:extLst>
          </p:cNvPr>
          <p:cNvSpPr>
            <a:spLocks noGrp="1"/>
          </p:cNvSpPr>
          <p:nvPr>
            <p:ph type="title"/>
          </p:nvPr>
        </p:nvSpPr>
        <p:spPr/>
        <p:txBody>
          <a:bodyPr>
            <a:normAutofit fontScale="90000"/>
          </a:bodyPr>
          <a:lstStyle/>
          <a:p>
            <a:r>
              <a:rPr lang="en-US" dirty="0"/>
              <a:t>20VC interview with Ed Baker &amp; Brian Hale </a:t>
            </a:r>
            <a:r>
              <a:rPr lang="en-US" sz="1000" dirty="0"/>
              <a:t>https://</a:t>
            </a:r>
            <a:r>
              <a:rPr lang="en-US" sz="1000" dirty="0" err="1"/>
              <a:t>www.thetwentyminutevc.com</a:t>
            </a:r>
            <a:r>
              <a:rPr lang="en-US" sz="1000" dirty="0"/>
              <a:t>/ed-baker/</a:t>
            </a:r>
          </a:p>
        </p:txBody>
      </p:sp>
      <p:sp>
        <p:nvSpPr>
          <p:cNvPr id="3" name="Footer Placeholder 1">
            <a:extLst>
              <a:ext uri="{FF2B5EF4-FFF2-40B4-BE49-F238E27FC236}">
                <a16:creationId xmlns:a16="http://schemas.microsoft.com/office/drawing/2014/main" id="{4891CA36-08AC-2564-B858-D10CAE1A2EA4}"/>
              </a:ext>
            </a:extLst>
          </p:cNvPr>
          <p:cNvSpPr>
            <a:spLocks noGrp="1"/>
          </p:cNvSpPr>
          <p:nvPr>
            <p:ph type="ftr" sz="quarter" idx="3"/>
          </p:nvPr>
        </p:nvSpPr>
        <p:spPr/>
        <p:txBody>
          <a:bodyPr/>
          <a:lstStyle/>
          <a:p>
            <a:pPr>
              <a:defRPr/>
            </a:pPr>
            <a:r>
              <a:rPr lang="en-US"/>
              <a:t>Interaction Design and Prototyping</a:t>
            </a:r>
            <a:endParaRPr lang="en-US" dirty="0"/>
          </a:p>
        </p:txBody>
      </p:sp>
      <p:sp>
        <p:nvSpPr>
          <p:cNvPr id="6" name="Slide Number Placeholder 2">
            <a:extLst>
              <a:ext uri="{FF2B5EF4-FFF2-40B4-BE49-F238E27FC236}">
                <a16:creationId xmlns:a16="http://schemas.microsoft.com/office/drawing/2014/main" id="{4FC3EC23-21DC-4295-B616-0D1A7DA51F43}"/>
              </a:ext>
            </a:extLst>
          </p:cNvPr>
          <p:cNvSpPr>
            <a:spLocks noGrp="1"/>
          </p:cNvSpPr>
          <p:nvPr>
            <p:ph type="sldNum" sz="quarter" idx="4"/>
          </p:nvPr>
        </p:nvSpPr>
        <p:spPr/>
        <p:txBody>
          <a:bodyPr/>
          <a:lstStyle/>
          <a:p>
            <a:fld id="{B720622F-670E-0E4A-8DEA-78DB96BED1E2}" type="slidenum">
              <a:rPr lang="en-US" smtClean="0"/>
              <a:pPr/>
              <a:t>14</a:t>
            </a:fld>
            <a:endParaRPr lang="en-US"/>
          </a:p>
        </p:txBody>
      </p:sp>
      <p:pic>
        <p:nvPicPr>
          <p:cNvPr id="1026" name="Picture 2" descr="Ed Baker joins 20VC.">
            <a:extLst>
              <a:ext uri="{FF2B5EF4-FFF2-40B4-BE49-F238E27FC236}">
                <a16:creationId xmlns:a16="http://schemas.microsoft.com/office/drawing/2014/main" id="{0B7E953F-2FFE-CB4C-961D-C88FC2B1DED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866925"/>
            <a:ext cx="5809597" cy="580959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a:extLst>
              <a:ext uri="{FF2B5EF4-FFF2-40B4-BE49-F238E27FC236}">
                <a16:creationId xmlns:a16="http://schemas.microsoft.com/office/drawing/2014/main" id="{BC8B8735-D105-4145-9547-9DAC8388DDC0}"/>
              </a:ext>
            </a:extLst>
          </p:cNvPr>
          <p:cNvSpPr/>
          <p:nvPr/>
        </p:nvSpPr>
        <p:spPr bwMode="auto">
          <a:xfrm>
            <a:off x="6299493" y="907130"/>
            <a:ext cx="2539707" cy="1328734"/>
          </a:xfrm>
          <a:prstGeom prst="wedgeRoundRectCallout">
            <a:avLst>
              <a:gd name="adj1" fmla="val -52294"/>
              <a:gd name="adj2" fmla="val 68101"/>
              <a:gd name="adj3" fmla="val 16667"/>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defTabSz="762000">
              <a:tabLst>
                <a:tab pos="228600" algn="l"/>
              </a:tabLst>
            </a:pPr>
            <a:r>
              <a:rPr kumimoji="0" lang="en-US" sz="1800" b="0" i="0" u="none" strike="noStrike" cap="none" normalizeH="0" baseline="0" dirty="0">
                <a:ln>
                  <a:noFill/>
                </a:ln>
                <a:solidFill>
                  <a:schemeClr val="bg1"/>
                </a:solidFill>
                <a:effectLst/>
                <a:latin typeface="Tahoma" pitchFamily="34" charset="0"/>
              </a:rPr>
              <a:t>Small changes,</a:t>
            </a:r>
            <a:r>
              <a:rPr kumimoji="0" lang="en-US" sz="1800" b="0" i="0" u="none" strike="noStrike" cap="none" normalizeH="0" dirty="0">
                <a:ln>
                  <a:noFill/>
                </a:ln>
                <a:solidFill>
                  <a:schemeClr val="bg1"/>
                </a:solidFill>
                <a:effectLst/>
                <a:latin typeface="Tahoma" pitchFamily="34" charset="0"/>
              </a:rPr>
              <a:t> big impact. Facebook Japan “announce” vs “invite” 6:09-7:10 </a:t>
            </a:r>
            <a:endParaRPr kumimoji="0" lang="en-US" sz="1800" b="0" i="0" u="none" strike="noStrike" cap="none" normalizeH="0" baseline="0" dirty="0">
              <a:ln>
                <a:noFill/>
              </a:ln>
              <a:solidFill>
                <a:schemeClr val="bg1"/>
              </a:solidFill>
              <a:effectLst/>
              <a:latin typeface="Tahoma" pitchFamily="34" charset="0"/>
            </a:endParaRPr>
          </a:p>
        </p:txBody>
      </p:sp>
      <p:sp>
        <p:nvSpPr>
          <p:cNvPr id="8" name="Rounded Rectangular Callout 7">
            <a:extLst>
              <a:ext uri="{FF2B5EF4-FFF2-40B4-BE49-F238E27FC236}">
                <a16:creationId xmlns:a16="http://schemas.microsoft.com/office/drawing/2014/main" id="{0CB1178B-CD01-4747-B0A3-AE0F158EF9F5}"/>
              </a:ext>
            </a:extLst>
          </p:cNvPr>
          <p:cNvSpPr/>
          <p:nvPr/>
        </p:nvSpPr>
        <p:spPr bwMode="auto">
          <a:xfrm>
            <a:off x="6296613" y="2877162"/>
            <a:ext cx="2384045" cy="1328734"/>
          </a:xfrm>
          <a:prstGeom prst="wedgeRoundRectCallout">
            <a:avLst>
              <a:gd name="adj1" fmla="val -50976"/>
              <a:gd name="adj2" fmla="val -84241"/>
              <a:gd name="adj3" fmla="val 16667"/>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kumimoji="0" lang="en-US" sz="1800" b="0" i="0" u="none" strike="noStrike" cap="none" normalizeH="0" baseline="0" dirty="0">
                <a:ln>
                  <a:noFill/>
                </a:ln>
                <a:solidFill>
                  <a:schemeClr val="bg1"/>
                </a:solidFill>
                <a:effectLst/>
                <a:latin typeface="Tahoma" pitchFamily="34" charset="0"/>
              </a:rPr>
              <a:t>Data trumps intuition. Uber India no</a:t>
            </a:r>
            <a:r>
              <a:rPr kumimoji="0" lang="en-US" sz="1800" b="0" i="0" u="none" strike="noStrike" cap="none" normalizeH="0" dirty="0">
                <a:ln>
                  <a:noFill/>
                </a:ln>
                <a:solidFill>
                  <a:schemeClr val="bg1"/>
                </a:solidFill>
                <a:effectLst/>
                <a:latin typeface="Tahoma" pitchFamily="34" charset="0"/>
              </a:rPr>
              <a:t> credit card ride 35:43-37:00</a:t>
            </a:r>
            <a:endParaRPr kumimoji="0" lang="en-US" sz="1800" b="0" i="0" u="none" strike="noStrike" cap="none" normalizeH="0" baseline="0" dirty="0">
              <a:ln>
                <a:noFill/>
              </a:ln>
              <a:solidFill>
                <a:schemeClr val="bg1"/>
              </a:solidFill>
              <a:effectLst/>
              <a:latin typeface="Tahoma" pitchFamily="34" charset="0"/>
            </a:endParaRPr>
          </a:p>
        </p:txBody>
      </p:sp>
      <p:pic>
        <p:nvPicPr>
          <p:cNvPr id="10" name="Picture 9" descr="A person smiling at the camera&#10;&#10;Description automatically generated">
            <a:extLst>
              <a:ext uri="{FF2B5EF4-FFF2-40B4-BE49-F238E27FC236}">
                <a16:creationId xmlns:a16="http://schemas.microsoft.com/office/drawing/2014/main" id="{3F2DB903-661F-6C7E-B761-55BABA77C49B}"/>
              </a:ext>
            </a:extLst>
          </p:cNvPr>
          <p:cNvPicPr>
            <a:picLocks noChangeAspect="1"/>
          </p:cNvPicPr>
          <p:nvPr/>
        </p:nvPicPr>
        <p:blipFill>
          <a:blip r:embed="rId4"/>
          <a:stretch>
            <a:fillRect/>
          </a:stretch>
        </p:blipFill>
        <p:spPr>
          <a:xfrm>
            <a:off x="3209597" y="3793145"/>
            <a:ext cx="2904799" cy="2904799"/>
          </a:xfrm>
          <a:prstGeom prst="rect">
            <a:avLst/>
          </a:prstGeom>
        </p:spPr>
      </p:pic>
      <p:sp>
        <p:nvSpPr>
          <p:cNvPr id="5" name="Rounded Rectangular Callout 4">
            <a:extLst>
              <a:ext uri="{FF2B5EF4-FFF2-40B4-BE49-F238E27FC236}">
                <a16:creationId xmlns:a16="http://schemas.microsoft.com/office/drawing/2014/main" id="{E8579C38-CF12-2532-80B0-588E49E6B01F}"/>
              </a:ext>
            </a:extLst>
          </p:cNvPr>
          <p:cNvSpPr/>
          <p:nvPr/>
        </p:nvSpPr>
        <p:spPr bwMode="auto">
          <a:xfrm>
            <a:off x="6288901" y="4622137"/>
            <a:ext cx="2539707" cy="1328734"/>
          </a:xfrm>
          <a:prstGeom prst="wedgeRoundRectCallout">
            <a:avLst>
              <a:gd name="adj1" fmla="val -57095"/>
              <a:gd name="adj2" fmla="val -12186"/>
              <a:gd name="adj3" fmla="val 16667"/>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defTabSz="762000">
              <a:tabLst>
                <a:tab pos="228600" algn="l"/>
              </a:tabLst>
            </a:pPr>
            <a:r>
              <a:rPr kumimoji="0" lang="en-US" sz="1800" b="0" i="0" u="none" strike="noStrike" cap="none" normalizeH="0" baseline="0" dirty="0">
                <a:ln>
                  <a:noFill/>
                </a:ln>
                <a:solidFill>
                  <a:schemeClr val="bg1"/>
                </a:solidFill>
                <a:effectLst/>
                <a:latin typeface="Tahoma" pitchFamily="34" charset="0"/>
              </a:rPr>
              <a:t>Small changes,</a:t>
            </a:r>
            <a:r>
              <a:rPr kumimoji="0" lang="en-US" sz="1800" b="0" i="0" u="none" strike="noStrike" cap="none" normalizeH="0" dirty="0">
                <a:ln>
                  <a:noFill/>
                </a:ln>
                <a:solidFill>
                  <a:schemeClr val="bg1"/>
                </a:solidFill>
                <a:effectLst/>
                <a:latin typeface="Tahoma" pitchFamily="34" charset="0"/>
              </a:rPr>
              <a:t> big impact. Facebook </a:t>
            </a:r>
            <a:r>
              <a:rPr lang="en-US" sz="1800" dirty="0">
                <a:solidFill>
                  <a:schemeClr val="bg1"/>
                </a:solidFill>
                <a:latin typeface="Tahoma" pitchFamily="34" charset="0"/>
              </a:rPr>
              <a:t>”Promote</a:t>
            </a:r>
            <a:r>
              <a:rPr kumimoji="0" lang="en-US" sz="1800" b="0" i="0" u="none" strike="noStrike" cap="none" normalizeH="0" dirty="0">
                <a:ln>
                  <a:noFill/>
                </a:ln>
                <a:solidFill>
                  <a:schemeClr val="bg1"/>
                </a:solidFill>
                <a:effectLst/>
                <a:latin typeface="Tahoma" pitchFamily="34" charset="0"/>
              </a:rPr>
              <a:t>” to “Boost Post”</a:t>
            </a:r>
            <a:endParaRPr kumimoji="0" lang="en-US" sz="1800" b="0" i="0" u="none" strike="noStrike" cap="none" normalizeH="0" baseline="0" dirty="0">
              <a:ln>
                <a:noFill/>
              </a:ln>
              <a:solidFill>
                <a:schemeClr val="bg1"/>
              </a:solidFill>
              <a:effectLst/>
              <a:latin typeface="Tahoma" pitchFamily="34" charset="0"/>
            </a:endParaRPr>
          </a:p>
        </p:txBody>
      </p:sp>
    </p:spTree>
    <p:extLst>
      <p:ext uri="{BB962C8B-B14F-4D97-AF65-F5344CB8AC3E}">
        <p14:creationId xmlns:p14="http://schemas.microsoft.com/office/powerpoint/2010/main" val="158126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8A9A94D-8C09-C6B0-8E38-637886DB924E}"/>
              </a:ext>
            </a:extLst>
          </p:cNvPr>
          <p:cNvSpPr>
            <a:spLocks noGrp="1"/>
          </p:cNvSpPr>
          <p:nvPr>
            <p:ph type="title"/>
          </p:nvPr>
        </p:nvSpPr>
        <p:spPr>
          <a:xfrm>
            <a:off x="304800" y="152400"/>
            <a:ext cx="8610600" cy="685800"/>
          </a:xfrm>
        </p:spPr>
        <p:txBody>
          <a:bodyPr/>
          <a:lstStyle/>
          <a:p>
            <a:r>
              <a:rPr lang="en-US" dirty="0"/>
              <a:t>How you phrase it?</a:t>
            </a:r>
          </a:p>
        </p:txBody>
      </p:sp>
      <p:sp>
        <p:nvSpPr>
          <p:cNvPr id="3" name="Content Placeholder 2">
            <a:extLst>
              <a:ext uri="{FF2B5EF4-FFF2-40B4-BE49-F238E27FC236}">
                <a16:creationId xmlns:a16="http://schemas.microsoft.com/office/drawing/2014/main" id="{9A31ED5C-0D37-D2D9-E92B-F6B8C7C56B55}"/>
              </a:ext>
            </a:extLst>
          </p:cNvPr>
          <p:cNvSpPr>
            <a:spLocks noGrp="1"/>
          </p:cNvSpPr>
          <p:nvPr>
            <p:ph sz="half" idx="1"/>
          </p:nvPr>
        </p:nvSpPr>
        <p:spPr>
          <a:xfrm>
            <a:off x="304800" y="914400"/>
            <a:ext cx="4229100" cy="5562600"/>
          </a:xfrm>
        </p:spPr>
        <p:txBody>
          <a:bodyPr wrap="square" anchor="t">
            <a:normAutofit/>
          </a:bodyPr>
          <a:lstStyle/>
          <a:p>
            <a:r>
              <a:rPr lang="en-US" dirty="0"/>
              <a:t>Tracking your data</a:t>
            </a:r>
          </a:p>
          <a:p>
            <a:pPr lvl="1"/>
            <a:r>
              <a:rPr lang="en-US" dirty="0"/>
              <a:t>Apple on tracking</a:t>
            </a:r>
          </a:p>
          <a:p>
            <a:pPr lvl="2"/>
            <a:r>
              <a:rPr lang="en-US" dirty="0"/>
              <a:t>Personalized Ads</a:t>
            </a:r>
          </a:p>
          <a:p>
            <a:pPr lvl="1"/>
            <a:r>
              <a:rPr lang="en-US" dirty="0"/>
              <a:t>Facebook and X on tracking</a:t>
            </a:r>
          </a:p>
          <a:p>
            <a:pPr lvl="2"/>
            <a:r>
              <a:rPr lang="en-US" dirty="0"/>
              <a:t>Ask App not to track</a:t>
            </a:r>
          </a:p>
          <a:p>
            <a:r>
              <a:rPr lang="en-US" dirty="0"/>
              <a:t>A/B Testing</a:t>
            </a:r>
          </a:p>
          <a:p>
            <a:pPr lvl="1"/>
            <a:r>
              <a:rPr lang="en-US" dirty="0"/>
              <a:t>Data trumps intuition</a:t>
            </a:r>
          </a:p>
          <a:p>
            <a:pPr lvl="1"/>
            <a:r>
              <a:rPr lang="en-US" dirty="0"/>
              <a:t>Small changes big impact</a:t>
            </a:r>
          </a:p>
        </p:txBody>
      </p:sp>
      <p:pic>
        <p:nvPicPr>
          <p:cNvPr id="6" name="Picture 5">
            <a:extLst>
              <a:ext uri="{FF2B5EF4-FFF2-40B4-BE49-F238E27FC236}">
                <a16:creationId xmlns:a16="http://schemas.microsoft.com/office/drawing/2014/main" id="{D6539E74-893B-12CE-F8CA-DF78289EB8ED}"/>
              </a:ext>
            </a:extLst>
          </p:cNvPr>
          <p:cNvPicPr>
            <a:picLocks noChangeAspect="1"/>
          </p:cNvPicPr>
          <p:nvPr/>
        </p:nvPicPr>
        <p:blipFill rotWithShape="1">
          <a:blip r:embed="rId2"/>
          <a:srcRect t="220" r="1" b="6723"/>
          <a:stretch/>
        </p:blipFill>
        <p:spPr>
          <a:xfrm>
            <a:off x="4686300" y="914400"/>
            <a:ext cx="4229100" cy="5562600"/>
          </a:xfrm>
          <a:prstGeom prst="rect">
            <a:avLst/>
          </a:prstGeom>
          <a:noFill/>
        </p:spPr>
      </p:pic>
      <p:sp>
        <p:nvSpPr>
          <p:cNvPr id="4" name="Footer Placeholder 3">
            <a:extLst>
              <a:ext uri="{FF2B5EF4-FFF2-40B4-BE49-F238E27FC236}">
                <a16:creationId xmlns:a16="http://schemas.microsoft.com/office/drawing/2014/main" id="{C1907623-6BE6-FDF9-5860-A1D12740A4BD}"/>
              </a:ext>
            </a:extLst>
          </p:cNvPr>
          <p:cNvSpPr>
            <a:spLocks noGrp="1"/>
          </p:cNvSpPr>
          <p:nvPr>
            <p:ph type="ftr" sz="quarter" idx="3"/>
          </p:nvPr>
        </p:nvSpPr>
        <p:spPr>
          <a:xfrm>
            <a:off x="3028950" y="6617368"/>
            <a:ext cx="3086100" cy="365125"/>
          </a:xfrm>
        </p:spPr>
        <p:txBody>
          <a:bodyPr anchor="ctr">
            <a:normAutofit/>
          </a:bodyPr>
          <a:lstStyle/>
          <a:p>
            <a:pPr>
              <a:spcAft>
                <a:spcPts val="600"/>
              </a:spcAft>
              <a:defRPr/>
            </a:pPr>
            <a:r>
              <a:rPr lang="en-US"/>
              <a:t>Interaction Design and Prototyping</a:t>
            </a:r>
          </a:p>
        </p:txBody>
      </p:sp>
      <p:sp>
        <p:nvSpPr>
          <p:cNvPr id="5" name="Slide Number Placeholder 4">
            <a:extLst>
              <a:ext uri="{FF2B5EF4-FFF2-40B4-BE49-F238E27FC236}">
                <a16:creationId xmlns:a16="http://schemas.microsoft.com/office/drawing/2014/main" id="{168B6FAC-A01C-36A1-C2DE-4F80EE288BAA}"/>
              </a:ext>
            </a:extLst>
          </p:cNvPr>
          <p:cNvSpPr>
            <a:spLocks noGrp="1"/>
          </p:cNvSpPr>
          <p:nvPr>
            <p:ph type="sldNum" sz="quarter" idx="4"/>
          </p:nvPr>
        </p:nvSpPr>
        <p:spPr>
          <a:xfrm>
            <a:off x="7086600" y="6592169"/>
            <a:ext cx="2057400" cy="365125"/>
          </a:xfrm>
        </p:spPr>
        <p:txBody>
          <a:bodyPr anchor="ctr">
            <a:normAutofit/>
          </a:bodyPr>
          <a:lstStyle/>
          <a:p>
            <a:pPr>
              <a:spcAft>
                <a:spcPts val="600"/>
              </a:spcAft>
            </a:pPr>
            <a:fld id="{B720622F-670E-0E4A-8DEA-78DB96BED1E2}" type="slidenum">
              <a:rPr lang="en-US" smtClean="0"/>
              <a:pPr>
                <a:spcAft>
                  <a:spcPts val="600"/>
                </a:spcAft>
              </a:pPr>
              <a:t>15</a:t>
            </a:fld>
            <a:endParaRPr lang="en-US"/>
          </a:p>
        </p:txBody>
      </p:sp>
    </p:spTree>
    <p:extLst>
      <p:ext uri="{BB962C8B-B14F-4D97-AF65-F5344CB8AC3E}">
        <p14:creationId xmlns:p14="http://schemas.microsoft.com/office/powerpoint/2010/main" val="4139012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5BCAF-4C3E-104B-AD33-04A318BCC10F}"/>
              </a:ext>
            </a:extLst>
          </p:cNvPr>
          <p:cNvSpPr txBox="1"/>
          <p:nvPr/>
        </p:nvSpPr>
        <p:spPr>
          <a:xfrm>
            <a:off x="675976" y="1017551"/>
            <a:ext cx="7792047" cy="2246769"/>
          </a:xfrm>
          <a:prstGeom prst="rect">
            <a:avLst/>
          </a:prstGeom>
          <a:noFill/>
        </p:spPr>
        <p:txBody>
          <a:bodyPr wrap="square" rtlCol="0">
            <a:spAutoFit/>
          </a:bodyPr>
          <a:lstStyle/>
          <a:p>
            <a:r>
              <a:rPr lang="en-US" sz="2800" dirty="0">
                <a:solidFill>
                  <a:schemeClr val="accent6"/>
                </a:solidFill>
                <a:latin typeface="+mn-lt"/>
                <a:ea typeface="Noto Sans" charset="0"/>
                <a:cs typeface="Noto Sans" charset="0"/>
              </a:rPr>
              <a:t>To assess whether an alternative design is “good” or “bad,” evaluate difference and correlation through a </a:t>
            </a:r>
            <a:r>
              <a:rPr lang="en-US" sz="2800" b="1" i="1" dirty="0">
                <a:solidFill>
                  <a:schemeClr val="accent6"/>
                </a:solidFill>
                <a:latin typeface="+mn-lt"/>
                <a:ea typeface="Noto Sans" charset="0"/>
                <a:cs typeface="Noto Sans" charset="0"/>
              </a:rPr>
              <a:t>randomized</a:t>
            </a:r>
            <a:r>
              <a:rPr lang="en-US" sz="2800" b="1" dirty="0">
                <a:solidFill>
                  <a:schemeClr val="accent6"/>
                </a:solidFill>
                <a:latin typeface="+mn-lt"/>
                <a:ea typeface="Noto Sans" charset="0"/>
                <a:cs typeface="Noto Sans" charset="0"/>
              </a:rPr>
              <a:t> </a:t>
            </a:r>
            <a:r>
              <a:rPr lang="en-US" sz="2800" b="1" i="1" dirty="0">
                <a:solidFill>
                  <a:schemeClr val="accent6"/>
                </a:solidFill>
                <a:latin typeface="+mn-lt"/>
                <a:ea typeface="Noto Sans" charset="0"/>
                <a:cs typeface="Noto Sans" charset="0"/>
              </a:rPr>
              <a:t>controlled experiment</a:t>
            </a:r>
            <a:r>
              <a:rPr lang="en-US" sz="2800" dirty="0">
                <a:solidFill>
                  <a:schemeClr val="accent6"/>
                </a:solidFill>
                <a:latin typeface="+mn-lt"/>
                <a:ea typeface="Noto Sans" charset="0"/>
                <a:cs typeface="Noto Sans" charset="0"/>
              </a:rPr>
              <a:t>. The simplest form of the controlled experiment is called </a:t>
            </a:r>
            <a:r>
              <a:rPr lang="en-US" sz="2800" b="1" i="1" dirty="0">
                <a:solidFill>
                  <a:schemeClr val="accent6"/>
                </a:solidFill>
                <a:latin typeface="+mn-lt"/>
                <a:ea typeface="Noto Sans" charset="0"/>
                <a:cs typeface="Noto Sans" charset="0"/>
              </a:rPr>
              <a:t>A/B testing.</a:t>
            </a:r>
          </a:p>
        </p:txBody>
      </p:sp>
      <p:pic>
        <p:nvPicPr>
          <p:cNvPr id="6" name="Picture 5" descr="Diagram&#10;&#10;Description automatically generated with medium confidence">
            <a:extLst>
              <a:ext uri="{FF2B5EF4-FFF2-40B4-BE49-F238E27FC236}">
                <a16:creationId xmlns:a16="http://schemas.microsoft.com/office/drawing/2014/main" id="{F17CDD0E-FC0E-5641-BF07-2D629D5334E1}"/>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817693" y="3264320"/>
            <a:ext cx="5508612" cy="3260810"/>
          </a:xfrm>
          <a:prstGeom prst="rect">
            <a:avLst/>
          </a:prstGeom>
        </p:spPr>
      </p:pic>
      <p:sp>
        <p:nvSpPr>
          <p:cNvPr id="7" name="Title 6">
            <a:extLst>
              <a:ext uri="{FF2B5EF4-FFF2-40B4-BE49-F238E27FC236}">
                <a16:creationId xmlns:a16="http://schemas.microsoft.com/office/drawing/2014/main" id="{8F7F06FB-A535-4180-3D05-7BCA53BE575F}"/>
              </a:ext>
            </a:extLst>
          </p:cNvPr>
          <p:cNvSpPr>
            <a:spLocks noGrp="1"/>
          </p:cNvSpPr>
          <p:nvPr>
            <p:ph type="title"/>
          </p:nvPr>
        </p:nvSpPr>
        <p:spPr/>
        <p:txBody>
          <a:bodyPr/>
          <a:lstStyle/>
          <a:p>
            <a:r>
              <a:rPr lang="en-US" kern="0" dirty="0">
                <a:latin typeface="Tahoma" charset="0"/>
              </a:rPr>
              <a:t>A/B Testing</a:t>
            </a:r>
            <a:endParaRPr lang="en-US" dirty="0"/>
          </a:p>
        </p:txBody>
      </p:sp>
      <p:sp>
        <p:nvSpPr>
          <p:cNvPr id="8" name="Footer Placeholder 1">
            <a:extLst>
              <a:ext uri="{FF2B5EF4-FFF2-40B4-BE49-F238E27FC236}">
                <a16:creationId xmlns:a16="http://schemas.microsoft.com/office/drawing/2014/main" id="{774A2EFF-7EC6-3904-8D3F-12303A888684}"/>
              </a:ext>
            </a:extLst>
          </p:cNvPr>
          <p:cNvSpPr>
            <a:spLocks noGrp="1"/>
          </p:cNvSpPr>
          <p:nvPr>
            <p:ph type="ftr" sz="quarter" idx="3"/>
          </p:nvPr>
        </p:nvSpPr>
        <p:spPr/>
        <p:txBody>
          <a:bodyPr/>
          <a:lstStyle/>
          <a:p>
            <a:pPr>
              <a:defRPr/>
            </a:pPr>
            <a:r>
              <a:rPr lang="en-US"/>
              <a:t>Interaction Design and Prototyping</a:t>
            </a:r>
            <a:endParaRPr lang="en-US" dirty="0"/>
          </a:p>
        </p:txBody>
      </p:sp>
      <p:sp>
        <p:nvSpPr>
          <p:cNvPr id="9" name="Slide Number Placeholder 2">
            <a:extLst>
              <a:ext uri="{FF2B5EF4-FFF2-40B4-BE49-F238E27FC236}">
                <a16:creationId xmlns:a16="http://schemas.microsoft.com/office/drawing/2014/main" id="{082620FB-76B3-D9FF-E17C-510DD6DFE8FF}"/>
              </a:ext>
            </a:extLst>
          </p:cNvPr>
          <p:cNvSpPr>
            <a:spLocks noGrp="1"/>
          </p:cNvSpPr>
          <p:nvPr>
            <p:ph type="sldNum" sz="quarter" idx="4"/>
          </p:nvPr>
        </p:nvSpPr>
        <p:spPr/>
        <p:txBody>
          <a:bodyPr/>
          <a:lstStyle/>
          <a:p>
            <a:fld id="{B720622F-670E-0E4A-8DEA-78DB96BED1E2}" type="slidenum">
              <a:rPr lang="en-US" smtClean="0"/>
              <a:pPr/>
              <a:t>16</a:t>
            </a:fld>
            <a:endParaRPr lang="en-US"/>
          </a:p>
        </p:txBody>
      </p:sp>
    </p:spTree>
    <p:extLst>
      <p:ext uri="{BB962C8B-B14F-4D97-AF65-F5344CB8AC3E}">
        <p14:creationId xmlns:p14="http://schemas.microsoft.com/office/powerpoint/2010/main" val="284229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EA43C27-D2C8-EE4E-844B-9BC855E25585}"/>
              </a:ext>
            </a:extLst>
          </p:cNvPr>
          <p:cNvGrpSpPr/>
          <p:nvPr/>
        </p:nvGrpSpPr>
        <p:grpSpPr>
          <a:xfrm>
            <a:off x="4017431" y="1434502"/>
            <a:ext cx="1109138" cy="642937"/>
            <a:chOff x="3817406" y="1676874"/>
            <a:chExt cx="1109138" cy="642937"/>
          </a:xfrm>
        </p:grpSpPr>
        <p:pic>
          <p:nvPicPr>
            <p:cNvPr id="7" name="Picture 6">
              <a:extLst>
                <a:ext uri="{FF2B5EF4-FFF2-40B4-BE49-F238E27FC236}">
                  <a16:creationId xmlns:a16="http://schemas.microsoft.com/office/drawing/2014/main" id="{4264B42D-CB6C-E543-A742-DA62A9EDA9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7406" y="1676874"/>
              <a:ext cx="604264" cy="642937"/>
            </a:xfrm>
            <a:prstGeom prst="rect">
              <a:avLst/>
            </a:prstGeom>
          </p:spPr>
        </p:pic>
        <p:pic>
          <p:nvPicPr>
            <p:cNvPr id="8" name="Picture 7">
              <a:extLst>
                <a:ext uri="{FF2B5EF4-FFF2-40B4-BE49-F238E27FC236}">
                  <a16:creationId xmlns:a16="http://schemas.microsoft.com/office/drawing/2014/main" id="{CF651FC4-9153-4442-ACA6-DBC7595519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2280" y="1676874"/>
              <a:ext cx="604264" cy="642937"/>
            </a:xfrm>
            <a:prstGeom prst="rect">
              <a:avLst/>
            </a:prstGeom>
          </p:spPr>
        </p:pic>
      </p:grpSp>
      <p:sp>
        <p:nvSpPr>
          <p:cNvPr id="10" name="Rectangle 9">
            <a:extLst>
              <a:ext uri="{FF2B5EF4-FFF2-40B4-BE49-F238E27FC236}">
                <a16:creationId xmlns:a16="http://schemas.microsoft.com/office/drawing/2014/main" id="{856F61A0-A998-4D49-AF3B-EA4CAFB53FA5}"/>
              </a:ext>
            </a:extLst>
          </p:cNvPr>
          <p:cNvSpPr/>
          <p:nvPr/>
        </p:nvSpPr>
        <p:spPr>
          <a:xfrm>
            <a:off x="1195961" y="2929622"/>
            <a:ext cx="27432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accent6"/>
                </a:solidFill>
                <a:ea typeface="Noto Emoji" panose="020B0509040504020204" pitchFamily="49" charset="0"/>
              </a:rPr>
              <a:t>Control Condition:</a:t>
            </a:r>
          </a:p>
          <a:p>
            <a:r>
              <a:rPr lang="en-US" dirty="0">
                <a:solidFill>
                  <a:schemeClr val="accent6"/>
                </a:solidFill>
                <a:ea typeface="Noto Emoji" panose="020B0509040504020204" pitchFamily="49" charset="0"/>
              </a:rPr>
              <a:t>Existing system</a:t>
            </a:r>
          </a:p>
        </p:txBody>
      </p:sp>
      <p:sp>
        <p:nvSpPr>
          <p:cNvPr id="11" name="Rectangle 10">
            <a:extLst>
              <a:ext uri="{FF2B5EF4-FFF2-40B4-BE49-F238E27FC236}">
                <a16:creationId xmlns:a16="http://schemas.microsoft.com/office/drawing/2014/main" id="{1A0AD8A7-AE51-3347-B61C-1B9A09BDB6C8}"/>
              </a:ext>
            </a:extLst>
          </p:cNvPr>
          <p:cNvSpPr/>
          <p:nvPr/>
        </p:nvSpPr>
        <p:spPr>
          <a:xfrm>
            <a:off x="5241187" y="2929622"/>
            <a:ext cx="27432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6"/>
                </a:solidFill>
                <a:ea typeface="Noto Emoji" panose="020B0509040504020204" pitchFamily="49" charset="0"/>
              </a:rPr>
              <a:t>Treatment Condition</a:t>
            </a:r>
            <a:r>
              <a:rPr lang="en-US" dirty="0">
                <a:solidFill>
                  <a:schemeClr val="accent6"/>
                </a:solidFill>
                <a:ea typeface="Noto Emoji" panose="020B0509040504020204" pitchFamily="49" charset="0"/>
              </a:rPr>
              <a:t>: </a:t>
            </a:r>
            <a:br>
              <a:rPr lang="en-US" dirty="0">
                <a:solidFill>
                  <a:schemeClr val="accent6"/>
                </a:solidFill>
                <a:ea typeface="Noto Emoji" panose="020B0509040504020204" pitchFamily="49" charset="0"/>
              </a:rPr>
            </a:br>
            <a:r>
              <a:rPr lang="en-US" dirty="0">
                <a:solidFill>
                  <a:schemeClr val="accent6"/>
                </a:solidFill>
                <a:ea typeface="Noto Emoji" panose="020B0509040504020204" pitchFamily="49" charset="0"/>
              </a:rPr>
              <a:t>Alternative design</a:t>
            </a:r>
          </a:p>
        </p:txBody>
      </p:sp>
      <p:grpSp>
        <p:nvGrpSpPr>
          <p:cNvPr id="36" name="Group 35">
            <a:extLst>
              <a:ext uri="{FF2B5EF4-FFF2-40B4-BE49-F238E27FC236}">
                <a16:creationId xmlns:a16="http://schemas.microsoft.com/office/drawing/2014/main" id="{C4588024-5852-1D4C-8CED-3F3ABAB5C780}"/>
              </a:ext>
            </a:extLst>
          </p:cNvPr>
          <p:cNvGrpSpPr/>
          <p:nvPr/>
        </p:nvGrpSpPr>
        <p:grpSpPr>
          <a:xfrm>
            <a:off x="2567561" y="2206029"/>
            <a:ext cx="4045226" cy="723593"/>
            <a:chOff x="2567561" y="2206029"/>
            <a:chExt cx="4045226" cy="723593"/>
          </a:xfrm>
        </p:grpSpPr>
        <p:cxnSp>
          <p:nvCxnSpPr>
            <p:cNvPr id="14" name="Straight Arrow Connector 13">
              <a:extLst>
                <a:ext uri="{FF2B5EF4-FFF2-40B4-BE49-F238E27FC236}">
                  <a16:creationId xmlns:a16="http://schemas.microsoft.com/office/drawing/2014/main" id="{69648016-8669-4A48-B896-B02FCB510D7C}"/>
                </a:ext>
              </a:extLst>
            </p:cNvPr>
            <p:cNvCxnSpPr/>
            <p:nvPr/>
          </p:nvCxnSpPr>
          <p:spPr>
            <a:xfrm>
              <a:off x="2567561" y="2482361"/>
              <a:ext cx="0" cy="44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3025E9-DFFF-FE4B-BC98-8FF3AE14DBB7}"/>
                </a:ext>
              </a:extLst>
            </p:cNvPr>
            <p:cNvCxnSpPr/>
            <p:nvPr/>
          </p:nvCxnSpPr>
          <p:spPr>
            <a:xfrm>
              <a:off x="4590174" y="2206029"/>
              <a:ext cx="0" cy="278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3D977F-0589-7B4F-B8FC-CC69A2865369}"/>
                </a:ext>
              </a:extLst>
            </p:cNvPr>
            <p:cNvCxnSpPr>
              <a:cxnSpLocks/>
            </p:cNvCxnSpPr>
            <p:nvPr/>
          </p:nvCxnSpPr>
          <p:spPr>
            <a:xfrm>
              <a:off x="2567561" y="2484783"/>
              <a:ext cx="40452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49ACD9D-95B2-7748-86EB-B6EA8541B070}"/>
                </a:ext>
              </a:extLst>
            </p:cNvPr>
            <p:cNvCxnSpPr/>
            <p:nvPr/>
          </p:nvCxnSpPr>
          <p:spPr>
            <a:xfrm>
              <a:off x="6612787" y="2482361"/>
              <a:ext cx="0" cy="44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0228D1D6-BBFE-664A-BF7E-57CCEE3E61C8}"/>
              </a:ext>
            </a:extLst>
          </p:cNvPr>
          <p:cNvCxnSpPr>
            <a:cxnSpLocks/>
          </p:cNvCxnSpPr>
          <p:nvPr/>
        </p:nvCxnSpPr>
        <p:spPr>
          <a:xfrm>
            <a:off x="2567561" y="3849412"/>
            <a:ext cx="0" cy="1060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C88621-28B1-AD4A-879C-69AA034132FF}"/>
              </a:ext>
            </a:extLst>
          </p:cNvPr>
          <p:cNvCxnSpPr>
            <a:cxnSpLocks/>
          </p:cNvCxnSpPr>
          <p:nvPr/>
        </p:nvCxnSpPr>
        <p:spPr>
          <a:xfrm>
            <a:off x="6612787" y="3849412"/>
            <a:ext cx="0" cy="1060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7EDA7B-8B91-AD46-96FF-B89D6A3BB838}"/>
              </a:ext>
            </a:extLst>
          </p:cNvPr>
          <p:cNvCxnSpPr>
            <a:cxnSpLocks/>
          </p:cNvCxnSpPr>
          <p:nvPr/>
        </p:nvCxnSpPr>
        <p:spPr>
          <a:xfrm flipV="1">
            <a:off x="2567561" y="4897224"/>
            <a:ext cx="4045226" cy="12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51E3D40-9760-0541-8F87-70753534EF60}"/>
              </a:ext>
            </a:extLst>
          </p:cNvPr>
          <p:cNvSpPr/>
          <p:nvPr/>
        </p:nvSpPr>
        <p:spPr>
          <a:xfrm>
            <a:off x="3139853" y="4452386"/>
            <a:ext cx="2900642"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6"/>
                </a:solidFill>
                <a:ea typeface="Noto Emoji" panose="020B0509040504020204" pitchFamily="49" charset="0"/>
              </a:rPr>
              <a:t>User interactions are analyzed, and compared</a:t>
            </a:r>
          </a:p>
        </p:txBody>
      </p:sp>
      <p:cxnSp>
        <p:nvCxnSpPr>
          <p:cNvPr id="35" name="Straight Arrow Connector 34">
            <a:extLst>
              <a:ext uri="{FF2B5EF4-FFF2-40B4-BE49-F238E27FC236}">
                <a16:creationId xmlns:a16="http://schemas.microsoft.com/office/drawing/2014/main" id="{C2CEE9DA-D6F4-3748-81D4-84A9D13C5A40}"/>
              </a:ext>
            </a:extLst>
          </p:cNvPr>
          <p:cNvCxnSpPr/>
          <p:nvPr/>
        </p:nvCxnSpPr>
        <p:spPr>
          <a:xfrm>
            <a:off x="4590174" y="5366786"/>
            <a:ext cx="0" cy="44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4700059-AC1C-8549-9111-A76E9B2E9FE3}"/>
              </a:ext>
            </a:extLst>
          </p:cNvPr>
          <p:cNvSpPr txBox="1"/>
          <p:nvPr/>
        </p:nvSpPr>
        <p:spPr>
          <a:xfrm>
            <a:off x="3510635" y="5939178"/>
            <a:ext cx="2161168" cy="307777"/>
          </a:xfrm>
          <a:prstGeom prst="rect">
            <a:avLst/>
          </a:prstGeom>
          <a:noFill/>
        </p:spPr>
        <p:txBody>
          <a:bodyPr wrap="none" rtlCol="0">
            <a:spAutoFit/>
          </a:bodyPr>
          <a:lstStyle/>
          <a:p>
            <a:pPr algn="ctr"/>
            <a:r>
              <a:rPr lang="en-US" dirty="0">
                <a:solidFill>
                  <a:schemeClr val="accent6"/>
                </a:solidFill>
                <a:latin typeface="+mn-lt"/>
                <a:ea typeface="Noto Sans" charset="0"/>
                <a:cs typeface="Noto Sans" charset="0"/>
              </a:rPr>
              <a:t>Suggest design decisions</a:t>
            </a:r>
          </a:p>
        </p:txBody>
      </p:sp>
      <p:sp>
        <p:nvSpPr>
          <p:cNvPr id="38" name="TextBox 37">
            <a:extLst>
              <a:ext uri="{FF2B5EF4-FFF2-40B4-BE49-F238E27FC236}">
                <a16:creationId xmlns:a16="http://schemas.microsoft.com/office/drawing/2014/main" id="{ACFB3BAB-3410-6D4D-9408-EFAB4C597DA6}"/>
              </a:ext>
            </a:extLst>
          </p:cNvPr>
          <p:cNvSpPr txBox="1"/>
          <p:nvPr/>
        </p:nvSpPr>
        <p:spPr>
          <a:xfrm>
            <a:off x="5279729" y="2100029"/>
            <a:ext cx="1058303" cy="307777"/>
          </a:xfrm>
          <a:prstGeom prst="rect">
            <a:avLst/>
          </a:prstGeom>
          <a:noFill/>
        </p:spPr>
        <p:txBody>
          <a:bodyPr wrap="none" rtlCol="0">
            <a:spAutoFit/>
          </a:bodyPr>
          <a:lstStyle/>
          <a:p>
            <a:r>
              <a:rPr lang="en-US" dirty="0">
                <a:solidFill>
                  <a:schemeClr val="accent6"/>
                </a:solidFill>
                <a:latin typeface="+mn-lt"/>
                <a:ea typeface="Noto Sans" charset="0"/>
                <a:cs typeface="Noto Sans" charset="0"/>
              </a:rPr>
              <a:t>50% Users</a:t>
            </a:r>
          </a:p>
        </p:txBody>
      </p:sp>
      <p:sp>
        <p:nvSpPr>
          <p:cNvPr id="39" name="TextBox 38">
            <a:extLst>
              <a:ext uri="{FF2B5EF4-FFF2-40B4-BE49-F238E27FC236}">
                <a16:creationId xmlns:a16="http://schemas.microsoft.com/office/drawing/2014/main" id="{97A78625-FC84-514B-B9D2-FDD4552A55B8}"/>
              </a:ext>
            </a:extLst>
          </p:cNvPr>
          <p:cNvSpPr txBox="1"/>
          <p:nvPr/>
        </p:nvSpPr>
        <p:spPr>
          <a:xfrm>
            <a:off x="2591802" y="2100029"/>
            <a:ext cx="1058303" cy="307777"/>
          </a:xfrm>
          <a:prstGeom prst="rect">
            <a:avLst/>
          </a:prstGeom>
          <a:noFill/>
        </p:spPr>
        <p:txBody>
          <a:bodyPr wrap="none" rtlCol="0">
            <a:spAutoFit/>
          </a:bodyPr>
          <a:lstStyle/>
          <a:p>
            <a:r>
              <a:rPr lang="en-US" dirty="0">
                <a:solidFill>
                  <a:schemeClr val="accent6"/>
                </a:solidFill>
                <a:latin typeface="+mn-lt"/>
                <a:ea typeface="Noto Sans" charset="0"/>
                <a:cs typeface="Noto Sans" charset="0"/>
              </a:rPr>
              <a:t>50% Users</a:t>
            </a:r>
          </a:p>
        </p:txBody>
      </p:sp>
      <p:sp>
        <p:nvSpPr>
          <p:cNvPr id="40" name="TextBox 39">
            <a:extLst>
              <a:ext uri="{FF2B5EF4-FFF2-40B4-BE49-F238E27FC236}">
                <a16:creationId xmlns:a16="http://schemas.microsoft.com/office/drawing/2014/main" id="{47566AA2-325C-764C-8656-198A42D6D675}"/>
              </a:ext>
            </a:extLst>
          </p:cNvPr>
          <p:cNvSpPr txBox="1"/>
          <p:nvPr/>
        </p:nvSpPr>
        <p:spPr>
          <a:xfrm>
            <a:off x="3675501" y="1127854"/>
            <a:ext cx="1829348" cy="307777"/>
          </a:xfrm>
          <a:prstGeom prst="rect">
            <a:avLst/>
          </a:prstGeom>
          <a:noFill/>
        </p:spPr>
        <p:txBody>
          <a:bodyPr wrap="none" rtlCol="0">
            <a:spAutoFit/>
          </a:bodyPr>
          <a:lstStyle/>
          <a:p>
            <a:pPr algn="ctr"/>
            <a:r>
              <a:rPr lang="en-US" dirty="0">
                <a:solidFill>
                  <a:schemeClr val="accent6"/>
                </a:solidFill>
                <a:latin typeface="+mn-lt"/>
                <a:ea typeface="Noto Sans" charset="0"/>
                <a:cs typeface="Noto Sans" charset="0"/>
              </a:rPr>
              <a:t>100% Sample Users</a:t>
            </a:r>
          </a:p>
        </p:txBody>
      </p:sp>
      <p:sp>
        <p:nvSpPr>
          <p:cNvPr id="5" name="Title 4">
            <a:extLst>
              <a:ext uri="{FF2B5EF4-FFF2-40B4-BE49-F238E27FC236}">
                <a16:creationId xmlns:a16="http://schemas.microsoft.com/office/drawing/2014/main" id="{4F5FB9A1-EF89-0379-D7A2-339D11E61CED}"/>
              </a:ext>
            </a:extLst>
          </p:cNvPr>
          <p:cNvSpPr>
            <a:spLocks noGrp="1"/>
          </p:cNvSpPr>
          <p:nvPr>
            <p:ph type="title"/>
          </p:nvPr>
        </p:nvSpPr>
        <p:spPr/>
        <p:txBody>
          <a:bodyPr/>
          <a:lstStyle/>
          <a:p>
            <a:r>
              <a:rPr lang="en-US" kern="0" dirty="0">
                <a:latin typeface="Tahoma" charset="0"/>
              </a:rPr>
              <a:t>A/B Testing</a:t>
            </a:r>
            <a:endParaRPr lang="en-US" dirty="0"/>
          </a:p>
        </p:txBody>
      </p:sp>
      <p:sp>
        <p:nvSpPr>
          <p:cNvPr id="3" name="Footer Placeholder 1">
            <a:extLst>
              <a:ext uri="{FF2B5EF4-FFF2-40B4-BE49-F238E27FC236}">
                <a16:creationId xmlns:a16="http://schemas.microsoft.com/office/drawing/2014/main" id="{44BDCE13-F894-BC8B-1739-3B425EF44A6D}"/>
              </a:ext>
            </a:extLst>
          </p:cNvPr>
          <p:cNvSpPr>
            <a:spLocks noGrp="1"/>
          </p:cNvSpPr>
          <p:nvPr>
            <p:ph type="ftr" sz="quarter" idx="3"/>
          </p:nvPr>
        </p:nvSpPr>
        <p:spPr/>
        <p:txBody>
          <a:bodyPr/>
          <a:lstStyle/>
          <a:p>
            <a:pPr>
              <a:defRPr/>
            </a:pPr>
            <a:r>
              <a:rPr lang="en-US"/>
              <a:t>Interaction Design and Prototyping</a:t>
            </a:r>
            <a:endParaRPr lang="en-US" dirty="0"/>
          </a:p>
        </p:txBody>
      </p:sp>
      <p:sp>
        <p:nvSpPr>
          <p:cNvPr id="4" name="Slide Number Placeholder 2">
            <a:extLst>
              <a:ext uri="{FF2B5EF4-FFF2-40B4-BE49-F238E27FC236}">
                <a16:creationId xmlns:a16="http://schemas.microsoft.com/office/drawing/2014/main" id="{01267A5C-E962-3763-052D-20C71F5D46EA}"/>
              </a:ext>
            </a:extLst>
          </p:cNvPr>
          <p:cNvSpPr>
            <a:spLocks noGrp="1"/>
          </p:cNvSpPr>
          <p:nvPr>
            <p:ph type="sldNum" sz="quarter" idx="4"/>
          </p:nvPr>
        </p:nvSpPr>
        <p:spPr/>
        <p:txBody>
          <a:bodyPr/>
          <a:lstStyle/>
          <a:p>
            <a:fld id="{B720622F-670E-0E4A-8DEA-78DB96BED1E2}" type="slidenum">
              <a:rPr lang="en-US" smtClean="0"/>
              <a:pPr/>
              <a:t>17</a:t>
            </a:fld>
            <a:endParaRPr lang="en-US"/>
          </a:p>
        </p:txBody>
      </p:sp>
    </p:spTree>
    <p:extLst>
      <p:ext uri="{BB962C8B-B14F-4D97-AF65-F5344CB8AC3E}">
        <p14:creationId xmlns:p14="http://schemas.microsoft.com/office/powerpoint/2010/main" val="3240555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US" dirty="0">
                <a:latin typeface="Tahoma" charset="0"/>
              </a:rPr>
              <a:t>Terminology</a:t>
            </a:r>
          </a:p>
        </p:txBody>
      </p:sp>
      <p:sp>
        <p:nvSpPr>
          <p:cNvPr id="121858" name="Content Placeholder 8"/>
          <p:cNvSpPr>
            <a:spLocks noGrp="1"/>
          </p:cNvSpPr>
          <p:nvPr>
            <p:ph idx="1"/>
          </p:nvPr>
        </p:nvSpPr>
        <p:spPr/>
        <p:txBody>
          <a:bodyPr>
            <a:normAutofit/>
          </a:bodyPr>
          <a:lstStyle/>
          <a:p>
            <a:r>
              <a:rPr lang="en-US" b="1" dirty="0">
                <a:latin typeface="Tahoma" charset="0"/>
              </a:rPr>
              <a:t>Control</a:t>
            </a:r>
            <a:r>
              <a:rPr lang="en-US" dirty="0">
                <a:latin typeface="Tahoma" charset="0"/>
              </a:rPr>
              <a:t> Condition (or a Placebo)</a:t>
            </a:r>
          </a:p>
          <a:p>
            <a:pPr lvl="1"/>
            <a:r>
              <a:rPr lang="en-US" dirty="0">
                <a:latin typeface="Tahoma" charset="0"/>
              </a:rPr>
              <a:t>What you get if nothing changes</a:t>
            </a:r>
          </a:p>
          <a:p>
            <a:pPr lvl="2"/>
            <a:r>
              <a:rPr lang="en-US" dirty="0" err="1">
                <a:latin typeface="Tahoma" charset="0"/>
              </a:rPr>
              <a:t>eg.</a:t>
            </a:r>
            <a:r>
              <a:rPr lang="en-US" dirty="0">
                <a:latin typeface="Tahoma" charset="0"/>
              </a:rPr>
              <a:t> the </a:t>
            </a:r>
            <a:r>
              <a:rPr lang="ja-JP" altLang="en-US">
                <a:latin typeface="Tahoma" charset="0"/>
              </a:rPr>
              <a:t>“</a:t>
            </a:r>
            <a:r>
              <a:rPr lang="en-US" altLang="ja-JP" dirty="0">
                <a:latin typeface="Tahoma" charset="0"/>
              </a:rPr>
              <a:t>current</a:t>
            </a:r>
            <a:r>
              <a:rPr lang="ja-JP" altLang="en-US">
                <a:latin typeface="Tahoma" charset="0"/>
              </a:rPr>
              <a:t>”</a:t>
            </a:r>
            <a:r>
              <a:rPr lang="en-US" altLang="ja-JP" dirty="0">
                <a:latin typeface="Tahoma" charset="0"/>
              </a:rPr>
              <a:t> version</a:t>
            </a:r>
          </a:p>
          <a:p>
            <a:pPr lvl="2"/>
            <a:r>
              <a:rPr lang="en-US" altLang="ja-JP" dirty="0">
                <a:latin typeface="Tahoma" charset="0"/>
              </a:rPr>
              <a:t>Blue pill</a:t>
            </a:r>
          </a:p>
          <a:p>
            <a:endParaRPr lang="en-US" b="1" dirty="0">
              <a:latin typeface="Tahoma" charset="0"/>
            </a:endParaRPr>
          </a:p>
          <a:p>
            <a:endParaRPr lang="en-US" b="1" dirty="0">
              <a:latin typeface="Tahoma" charset="0"/>
            </a:endParaRPr>
          </a:p>
          <a:p>
            <a:pPr marL="0" indent="0">
              <a:buNone/>
            </a:pPr>
            <a:endParaRPr lang="en-US" b="1" dirty="0">
              <a:latin typeface="Tahoma" charset="0"/>
            </a:endParaRPr>
          </a:p>
          <a:p>
            <a:r>
              <a:rPr lang="en-US" b="1" dirty="0">
                <a:latin typeface="Tahoma" charset="0"/>
              </a:rPr>
              <a:t>Treatment</a:t>
            </a:r>
            <a:r>
              <a:rPr lang="en-US" dirty="0">
                <a:latin typeface="Tahoma" charset="0"/>
              </a:rPr>
              <a:t> Condition</a:t>
            </a:r>
          </a:p>
          <a:p>
            <a:pPr lvl="1"/>
            <a:r>
              <a:rPr lang="en-US" dirty="0">
                <a:latin typeface="Tahoma" charset="0"/>
              </a:rPr>
              <a:t>What you get when you change something</a:t>
            </a:r>
          </a:p>
          <a:p>
            <a:pPr lvl="2"/>
            <a:r>
              <a:rPr lang="en-US" dirty="0" err="1">
                <a:latin typeface="Tahoma" charset="0"/>
              </a:rPr>
              <a:t>eg.</a:t>
            </a:r>
            <a:r>
              <a:rPr lang="en-US" dirty="0">
                <a:latin typeface="Tahoma" charset="0"/>
              </a:rPr>
              <a:t> a modified version</a:t>
            </a:r>
          </a:p>
          <a:p>
            <a:pPr lvl="2"/>
            <a:r>
              <a:rPr lang="en-US" altLang="ja-JP" dirty="0">
                <a:latin typeface="Tahoma" charset="0"/>
              </a:rPr>
              <a:t>Red pill</a:t>
            </a:r>
          </a:p>
        </p:txBody>
      </p:sp>
      <p:sp>
        <p:nvSpPr>
          <p:cNvPr id="2" name="Footer Placeholder 1">
            <a:extLst>
              <a:ext uri="{FF2B5EF4-FFF2-40B4-BE49-F238E27FC236}">
                <a16:creationId xmlns:a16="http://schemas.microsoft.com/office/drawing/2014/main" id="{6F58B584-7F02-31B2-8476-37AD6A91C837}"/>
              </a:ext>
            </a:extLst>
          </p:cNvPr>
          <p:cNvSpPr>
            <a:spLocks noGrp="1"/>
          </p:cNvSpPr>
          <p:nvPr>
            <p:ph type="ftr" sz="quarter" idx="3"/>
          </p:nvPr>
        </p:nvSpPr>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6CE5EE35-6CE8-7633-E194-B1184EB2A6FB}"/>
              </a:ext>
            </a:extLst>
          </p:cNvPr>
          <p:cNvSpPr>
            <a:spLocks noGrp="1"/>
          </p:cNvSpPr>
          <p:nvPr>
            <p:ph type="sldNum" sz="quarter" idx="4"/>
          </p:nvPr>
        </p:nvSpPr>
        <p:spPr/>
        <p:txBody>
          <a:bodyPr/>
          <a:lstStyle/>
          <a:p>
            <a:fld id="{B720622F-670E-0E4A-8DEA-78DB96BED1E2}" type="slidenum">
              <a:rPr lang="en-US" smtClean="0"/>
              <a:pPr/>
              <a:t>18</a:t>
            </a:fld>
            <a:endParaRPr lang="en-US"/>
          </a:p>
        </p:txBody>
      </p:sp>
      <p:pic>
        <p:nvPicPr>
          <p:cNvPr id="7" name="Picture 6" descr="A person wearing sunglasses&#10;&#10;Description automatically generated">
            <a:extLst>
              <a:ext uri="{FF2B5EF4-FFF2-40B4-BE49-F238E27FC236}">
                <a16:creationId xmlns:a16="http://schemas.microsoft.com/office/drawing/2014/main" id="{83B7615C-1F24-0B4E-9A96-C992CD42327F}"/>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5523570" y="2008015"/>
            <a:ext cx="3315630" cy="2841969"/>
          </a:xfrm>
          <a:prstGeom prst="rect">
            <a:avLst/>
          </a:prstGeom>
        </p:spPr>
      </p:pic>
    </p:spTree>
    <p:extLst>
      <p:ext uri="{BB962C8B-B14F-4D97-AF65-F5344CB8AC3E}">
        <p14:creationId xmlns:p14="http://schemas.microsoft.com/office/powerpoint/2010/main" val="1757877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US" dirty="0">
                <a:latin typeface="Tahoma" charset="0"/>
              </a:rPr>
              <a:t>Vaccine Efficacy </a:t>
            </a:r>
            <a:br>
              <a:rPr lang="en-US" dirty="0">
                <a:latin typeface="Tahoma" charset="0"/>
              </a:rPr>
            </a:br>
            <a:r>
              <a:rPr lang="en-US" sz="1800" dirty="0">
                <a:latin typeface="Tahoma" charset="0"/>
              </a:rPr>
              <a:t>How the vaccine performs in controlled clinical trails?</a:t>
            </a:r>
            <a:endParaRPr lang="en-US" dirty="0">
              <a:latin typeface="Tahoma" charset="0"/>
            </a:endParaRPr>
          </a:p>
        </p:txBody>
      </p:sp>
      <p:sp>
        <p:nvSpPr>
          <p:cNvPr id="2" name="Footer Placeholder 1">
            <a:extLst>
              <a:ext uri="{FF2B5EF4-FFF2-40B4-BE49-F238E27FC236}">
                <a16:creationId xmlns:a16="http://schemas.microsoft.com/office/drawing/2014/main" id="{DF0F1B24-9DB8-4D14-BBE8-50A8C3FD4F50}"/>
              </a:ext>
            </a:extLst>
          </p:cNvPr>
          <p:cNvSpPr>
            <a:spLocks noGrp="1"/>
          </p:cNvSpPr>
          <p:nvPr>
            <p:ph type="ftr" sz="quarter" idx="3"/>
          </p:nvPr>
        </p:nvSpPr>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22E0AF6A-8BFC-1F41-6DF5-EC4CEE9B4855}"/>
              </a:ext>
            </a:extLst>
          </p:cNvPr>
          <p:cNvSpPr>
            <a:spLocks noGrp="1"/>
          </p:cNvSpPr>
          <p:nvPr>
            <p:ph type="sldNum" sz="quarter" idx="4"/>
          </p:nvPr>
        </p:nvSpPr>
        <p:spPr/>
        <p:txBody>
          <a:bodyPr/>
          <a:lstStyle/>
          <a:p>
            <a:fld id="{B720622F-670E-0E4A-8DEA-78DB96BED1E2}" type="slidenum">
              <a:rPr lang="en-US" smtClean="0"/>
              <a:pPr/>
              <a:t>19</a:t>
            </a:fld>
            <a:endParaRPr lang="en-US"/>
          </a:p>
        </p:txBody>
      </p:sp>
      <p:pic>
        <p:nvPicPr>
          <p:cNvPr id="1030" name="Picture 6">
            <a:extLst>
              <a:ext uri="{FF2B5EF4-FFF2-40B4-BE49-F238E27FC236}">
                <a16:creationId xmlns:a16="http://schemas.microsoft.com/office/drawing/2014/main" id="{95D41E10-825C-8C4C-A73E-40F435B5A7D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083" y="996111"/>
            <a:ext cx="8874034" cy="56787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indoor, toothbrush, brush, teeth&#10;&#10;Description automatically generated">
            <a:extLst>
              <a:ext uri="{FF2B5EF4-FFF2-40B4-BE49-F238E27FC236}">
                <a16:creationId xmlns:a16="http://schemas.microsoft.com/office/drawing/2014/main" id="{24D7ED40-D3AC-BF4B-BBD6-D144530E6903}"/>
              </a:ext>
            </a:extLst>
          </p:cNvPr>
          <p:cNvPicPr>
            <a:picLocks noChangeAspect="1"/>
          </p:cNvPicPr>
          <p:nvPr/>
        </p:nvPicPr>
        <p:blipFill>
          <a:blip r:embed="rId4" cstate="screen">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6541049" y="15875"/>
            <a:ext cx="2627055" cy="1825803"/>
          </a:xfrm>
          <a:prstGeom prst="rect">
            <a:avLst/>
          </a:prstGeom>
        </p:spPr>
      </p:pic>
    </p:spTree>
    <p:extLst>
      <p:ext uri="{BB962C8B-B14F-4D97-AF65-F5344CB8AC3E}">
        <p14:creationId xmlns:p14="http://schemas.microsoft.com/office/powerpoint/2010/main" val="11279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CD90E-1ABA-5F49-9D54-9DFEC5A05197}"/>
              </a:ext>
            </a:extLst>
          </p:cNvPr>
          <p:cNvSpPr>
            <a:spLocks noGrp="1"/>
          </p:cNvSpPr>
          <p:nvPr>
            <p:ph type="title"/>
          </p:nvPr>
        </p:nvSpPr>
        <p:spPr/>
        <p:txBody>
          <a:bodyPr/>
          <a:lstStyle/>
          <a:p>
            <a:r>
              <a:rPr lang="en-US" dirty="0"/>
              <a:t>Design Thinking Review</a:t>
            </a:r>
          </a:p>
        </p:txBody>
      </p:sp>
      <p:sp>
        <p:nvSpPr>
          <p:cNvPr id="17" name="Content Placeholder 2">
            <a:extLst>
              <a:ext uri="{FF2B5EF4-FFF2-40B4-BE49-F238E27FC236}">
                <a16:creationId xmlns:a16="http://schemas.microsoft.com/office/drawing/2014/main" id="{AA6D82BD-88BD-0944-8769-AE38F818C9AE}"/>
              </a:ext>
            </a:extLst>
          </p:cNvPr>
          <p:cNvSpPr>
            <a:spLocks noGrp="1"/>
          </p:cNvSpPr>
          <p:nvPr>
            <p:ph idx="4294967295"/>
          </p:nvPr>
        </p:nvSpPr>
        <p:spPr>
          <a:xfrm>
            <a:off x="3151326" y="979136"/>
            <a:ext cx="2613025" cy="1490663"/>
          </a:xfrm>
        </p:spPr>
        <p:txBody>
          <a:bodyPr>
            <a:normAutofit fontScale="92500"/>
          </a:bodyPr>
          <a:lstStyle/>
          <a:p>
            <a:pPr marL="457200" indent="-457200">
              <a:lnSpc>
                <a:spcPct val="80000"/>
              </a:lnSpc>
              <a:buFont typeface="+mj-lt"/>
              <a:buAutoNum type="arabicPeriod"/>
              <a:defRPr/>
            </a:pPr>
            <a:r>
              <a:rPr lang="en-US" altLang="en-US" sz="2000" dirty="0">
                <a:ea typeface="ＭＳ Ｐゴシック" charset="-128"/>
              </a:rPr>
              <a:t>Empathy </a:t>
            </a:r>
            <a:r>
              <a:rPr lang="en-US" altLang="en-US" sz="2000" b="1" dirty="0">
                <a:ea typeface="ＭＳ Ｐゴシック" charset="-128"/>
              </a:rPr>
              <a:t>human-centered design</a:t>
            </a:r>
            <a:endParaRPr lang="en-US" altLang="en-US" sz="2000" dirty="0">
              <a:ea typeface="ＭＳ Ｐゴシック" charset="-128"/>
            </a:endParaRPr>
          </a:p>
          <a:p>
            <a:pPr lvl="1">
              <a:lnSpc>
                <a:spcPct val="80000"/>
              </a:lnSpc>
              <a:buFont typeface="Wingdings" charset="2"/>
              <a:buChar char="§"/>
              <a:defRPr/>
            </a:pPr>
            <a:r>
              <a:rPr lang="en-US" altLang="en-US" sz="1800" b="1" dirty="0">
                <a:ea typeface="ＭＳ Ｐゴシック" charset="-128"/>
              </a:rPr>
              <a:t>Observe</a:t>
            </a:r>
            <a:endParaRPr lang="en-US" altLang="en-US" sz="1800" dirty="0">
              <a:ea typeface="ＭＳ Ｐゴシック" charset="-128"/>
            </a:endParaRPr>
          </a:p>
          <a:p>
            <a:pPr lvl="1">
              <a:lnSpc>
                <a:spcPct val="80000"/>
              </a:lnSpc>
              <a:buFont typeface="Wingdings" charset="2"/>
              <a:buChar char="§"/>
              <a:defRPr/>
            </a:pPr>
            <a:r>
              <a:rPr lang="en-US" altLang="en-US" sz="1800" b="1" dirty="0">
                <a:ea typeface="ＭＳ Ｐゴシック" charset="-128"/>
              </a:rPr>
              <a:t>Engage</a:t>
            </a:r>
            <a:endParaRPr lang="en-US" altLang="en-US" sz="1800" dirty="0">
              <a:ea typeface="ＭＳ Ｐゴシック" charset="-128"/>
            </a:endParaRPr>
          </a:p>
          <a:p>
            <a:pPr lvl="1">
              <a:lnSpc>
                <a:spcPct val="80000"/>
              </a:lnSpc>
              <a:buFont typeface="Wingdings" charset="2"/>
              <a:buChar char="§"/>
              <a:defRPr/>
            </a:pPr>
            <a:r>
              <a:rPr lang="en-US" altLang="en-US" sz="1800" b="1" dirty="0">
                <a:ea typeface="ＭＳ Ｐゴシック" charset="-128"/>
              </a:rPr>
              <a:t>Immerse</a:t>
            </a:r>
            <a:endParaRPr lang="en-US" altLang="en-US" sz="1800" dirty="0">
              <a:ea typeface="ＭＳ Ｐゴシック" charset="-128"/>
            </a:endParaRPr>
          </a:p>
        </p:txBody>
      </p:sp>
      <p:sp>
        <p:nvSpPr>
          <p:cNvPr id="18" name="Content Placeholder 2">
            <a:extLst>
              <a:ext uri="{FF2B5EF4-FFF2-40B4-BE49-F238E27FC236}">
                <a16:creationId xmlns:a16="http://schemas.microsoft.com/office/drawing/2014/main" id="{4176DFAA-A06F-DC46-A768-CB66B2CF0B99}"/>
              </a:ext>
            </a:extLst>
          </p:cNvPr>
          <p:cNvSpPr txBox="1">
            <a:spLocks noChangeArrowheads="1"/>
          </p:cNvSpPr>
          <p:nvPr/>
        </p:nvSpPr>
        <p:spPr bwMode="auto">
          <a:xfrm>
            <a:off x="5610579" y="1567733"/>
            <a:ext cx="2944800" cy="141219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FF"/>
              </a:buClr>
              <a:buFont typeface="Wingdings" charset="0"/>
              <a:buChar char="§"/>
              <a:defRPr sz="2800">
                <a:solidFill>
                  <a:schemeClr val="accent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rgbClr val="FF0000"/>
              </a:buClr>
              <a:buFont typeface="Wingdings" charset="0"/>
              <a:buChar char="§"/>
              <a:defRPr sz="2600">
                <a:solidFill>
                  <a:schemeClr val="accent2"/>
                </a:solidFill>
                <a:latin typeface="+mn-lt"/>
                <a:ea typeface="ＭＳ Ｐゴシック" charset="0"/>
              </a:defRPr>
            </a:lvl2pPr>
            <a:lvl3pPr marL="1143000" indent="-228600" algn="l" rtl="0" eaLnBrk="0" fontAlgn="base" hangingPunct="0">
              <a:spcBef>
                <a:spcPct val="20000"/>
              </a:spcBef>
              <a:spcAft>
                <a:spcPct val="0"/>
              </a:spcAft>
              <a:buClr>
                <a:srgbClr val="3333CC"/>
              </a:buClr>
              <a:buFont typeface="Wingdings" charset="0"/>
              <a:buChar char="§"/>
              <a:defRPr sz="2400">
                <a:solidFill>
                  <a:schemeClr val="accent2"/>
                </a:solidFill>
                <a:latin typeface="+mn-lt"/>
                <a:ea typeface="ＭＳ Ｐゴシック" charset="0"/>
              </a:defRPr>
            </a:lvl3pPr>
            <a:lvl4pPr marL="1600200" indent="-228600" algn="l" rtl="0" eaLnBrk="0" fontAlgn="base" hangingPunct="0">
              <a:spcBef>
                <a:spcPct val="20000"/>
              </a:spcBef>
              <a:spcAft>
                <a:spcPct val="0"/>
              </a:spcAft>
              <a:buClr>
                <a:srgbClr val="FFCF01"/>
              </a:buClr>
              <a:buFont typeface="Wingdings" charset="0"/>
              <a:buChar char="§"/>
              <a:defRPr sz="2000">
                <a:solidFill>
                  <a:schemeClr val="accent2"/>
                </a:solidFill>
                <a:latin typeface="+mn-lt"/>
                <a:ea typeface="ＭＳ Ｐゴシック" charset="0"/>
              </a:defRPr>
            </a:lvl4pPr>
            <a:lvl5pPr marL="2057400" indent="-228600" algn="l" rtl="0" eaLnBrk="0" fontAlgn="base" hangingPunct="0">
              <a:spcBef>
                <a:spcPct val="20000"/>
              </a:spcBef>
              <a:spcAft>
                <a:spcPct val="0"/>
              </a:spcAft>
              <a:buClr>
                <a:srgbClr val="00E4A8"/>
              </a:buClr>
              <a:buFont typeface="Wingdings" charset="0"/>
              <a:buChar char="§"/>
              <a:defRPr>
                <a:solidFill>
                  <a:schemeClr val="accent2"/>
                </a:solidFill>
                <a:latin typeface="+mn-lt"/>
                <a:ea typeface="ＭＳ Ｐゴシック" charset="0"/>
              </a:defRPr>
            </a:lvl5pPr>
            <a:lvl6pPr marL="25146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6pPr>
            <a:lvl7pPr marL="29718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7pPr>
            <a:lvl8pPr marL="34290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8pPr>
            <a:lvl9pPr marL="38862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9pPr>
          </a:lstStyle>
          <a:p>
            <a:pPr>
              <a:lnSpc>
                <a:spcPct val="90000"/>
              </a:lnSpc>
              <a:buFont typeface="+mj-lt"/>
              <a:buAutoNum type="arabicPeriod" startAt="2"/>
            </a:pPr>
            <a:r>
              <a:rPr lang="en-US" altLang="ja-JP" sz="1800" b="1" kern="0" dirty="0">
                <a:ea typeface="ＭＳ Ｐゴシック" panose="020B0600070205080204" pitchFamily="34" charset="-128"/>
              </a:rPr>
              <a:t>Define</a:t>
            </a:r>
            <a:r>
              <a:rPr lang="en-US" altLang="ja-JP" sz="1800" kern="0" dirty="0">
                <a:ea typeface="ＭＳ Ｐゴシック" panose="020B0600070205080204" pitchFamily="34" charset="-128"/>
              </a:rPr>
              <a:t> design</a:t>
            </a:r>
          </a:p>
          <a:p>
            <a:pPr lvl="1">
              <a:lnSpc>
                <a:spcPct val="90000"/>
              </a:lnSpc>
            </a:pPr>
            <a:r>
              <a:rPr lang="en-US" altLang="en-US" sz="1800" kern="0" dirty="0">
                <a:ea typeface="ＭＳ Ｐゴシック" panose="020B0600070205080204" pitchFamily="34" charset="-128"/>
              </a:rPr>
              <a:t>Empathy findings</a:t>
            </a:r>
          </a:p>
          <a:p>
            <a:pPr lvl="1">
              <a:lnSpc>
                <a:spcPct val="90000"/>
              </a:lnSpc>
            </a:pPr>
            <a:r>
              <a:rPr lang="en-US" altLang="en-US" sz="1800" b="1" kern="0" dirty="0">
                <a:ea typeface="ＭＳ Ｐゴシック" panose="020B0600070205080204" pitchFamily="34" charset="-128"/>
              </a:rPr>
              <a:t>insights </a:t>
            </a:r>
            <a:r>
              <a:rPr lang="en-US" altLang="en-US" sz="1800" kern="0" dirty="0">
                <a:ea typeface="ＭＳ Ｐゴシック" panose="020B0600070205080204" pitchFamily="34" charset="-128"/>
              </a:rPr>
              <a:t>persona/ scenarios</a:t>
            </a:r>
          </a:p>
          <a:p>
            <a:pPr lvl="1">
              <a:lnSpc>
                <a:spcPct val="90000"/>
              </a:lnSpc>
            </a:pPr>
            <a:r>
              <a:rPr lang="en-US" altLang="en-US" sz="1800" b="1" kern="0" dirty="0">
                <a:ea typeface="ＭＳ Ｐゴシック" panose="020B0600070205080204" pitchFamily="34" charset="-128"/>
              </a:rPr>
              <a:t>point of view</a:t>
            </a:r>
          </a:p>
          <a:p>
            <a:pPr lvl="1">
              <a:lnSpc>
                <a:spcPct val="90000"/>
              </a:lnSpc>
            </a:pPr>
            <a:endParaRPr lang="en-US" altLang="en-US" sz="1800" kern="0" dirty="0">
              <a:ea typeface="ＭＳ Ｐゴシック" panose="020B0600070205080204" pitchFamily="34" charset="-128"/>
            </a:endParaRPr>
          </a:p>
        </p:txBody>
      </p:sp>
      <p:sp>
        <p:nvSpPr>
          <p:cNvPr id="19" name="Content Placeholder 2">
            <a:extLst>
              <a:ext uri="{FF2B5EF4-FFF2-40B4-BE49-F238E27FC236}">
                <a16:creationId xmlns:a16="http://schemas.microsoft.com/office/drawing/2014/main" id="{4D4D6931-0273-644A-898D-9D71CFB7C784}"/>
              </a:ext>
            </a:extLst>
          </p:cNvPr>
          <p:cNvSpPr txBox="1">
            <a:spLocks/>
          </p:cNvSpPr>
          <p:nvPr/>
        </p:nvSpPr>
        <p:spPr bwMode="auto">
          <a:xfrm>
            <a:off x="6073498" y="3368383"/>
            <a:ext cx="3012894" cy="135924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342900" indent="-342900" algn="l" rtl="0" eaLnBrk="0" fontAlgn="base" hangingPunct="0">
              <a:spcBef>
                <a:spcPct val="20000"/>
              </a:spcBef>
              <a:spcAft>
                <a:spcPct val="0"/>
              </a:spcAft>
              <a:buClr>
                <a:srgbClr val="3333FF"/>
              </a:buClr>
              <a:buFont typeface="Wingdings" charset="0"/>
              <a:buChar char="§"/>
              <a:defRPr sz="2800">
                <a:solidFill>
                  <a:schemeClr val="accent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rgbClr val="FF0000"/>
              </a:buClr>
              <a:buFont typeface="Wingdings" charset="0"/>
              <a:buChar char="§"/>
              <a:defRPr sz="2600">
                <a:solidFill>
                  <a:schemeClr val="accent2"/>
                </a:solidFill>
                <a:latin typeface="+mn-lt"/>
                <a:ea typeface="ＭＳ Ｐゴシック" charset="0"/>
              </a:defRPr>
            </a:lvl2pPr>
            <a:lvl3pPr marL="1143000" indent="-228600" algn="l" rtl="0" eaLnBrk="0" fontAlgn="base" hangingPunct="0">
              <a:spcBef>
                <a:spcPct val="20000"/>
              </a:spcBef>
              <a:spcAft>
                <a:spcPct val="0"/>
              </a:spcAft>
              <a:buClr>
                <a:srgbClr val="3333CC"/>
              </a:buClr>
              <a:buFont typeface="Wingdings" charset="0"/>
              <a:buChar char="§"/>
              <a:defRPr sz="2400">
                <a:solidFill>
                  <a:schemeClr val="accent2"/>
                </a:solidFill>
                <a:latin typeface="+mn-lt"/>
                <a:ea typeface="ＭＳ Ｐゴシック" charset="0"/>
              </a:defRPr>
            </a:lvl3pPr>
            <a:lvl4pPr marL="1600200" indent="-228600" algn="l" rtl="0" eaLnBrk="0" fontAlgn="base" hangingPunct="0">
              <a:spcBef>
                <a:spcPct val="20000"/>
              </a:spcBef>
              <a:spcAft>
                <a:spcPct val="0"/>
              </a:spcAft>
              <a:buClr>
                <a:srgbClr val="FFCF01"/>
              </a:buClr>
              <a:buFont typeface="Wingdings" charset="0"/>
              <a:buChar char="§"/>
              <a:defRPr sz="2000">
                <a:solidFill>
                  <a:schemeClr val="accent2"/>
                </a:solidFill>
                <a:latin typeface="+mn-lt"/>
                <a:ea typeface="ＭＳ Ｐゴシック" charset="0"/>
              </a:defRPr>
            </a:lvl4pPr>
            <a:lvl5pPr marL="2057400" indent="-228600" algn="l" rtl="0" eaLnBrk="0" fontAlgn="base" hangingPunct="0">
              <a:spcBef>
                <a:spcPct val="20000"/>
              </a:spcBef>
              <a:spcAft>
                <a:spcPct val="0"/>
              </a:spcAft>
              <a:buClr>
                <a:srgbClr val="00E4A8"/>
              </a:buClr>
              <a:buFont typeface="Wingdings" charset="0"/>
              <a:buChar char="§"/>
              <a:defRPr>
                <a:solidFill>
                  <a:schemeClr val="accent2"/>
                </a:solidFill>
                <a:latin typeface="+mn-lt"/>
                <a:ea typeface="ＭＳ Ｐゴシック" charset="0"/>
              </a:defRPr>
            </a:lvl5pPr>
            <a:lvl6pPr marL="25146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6pPr>
            <a:lvl7pPr marL="29718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7pPr>
            <a:lvl8pPr marL="34290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8pPr>
            <a:lvl9pPr marL="38862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9pPr>
          </a:lstStyle>
          <a:p>
            <a:pPr>
              <a:lnSpc>
                <a:spcPct val="120000"/>
              </a:lnSpc>
              <a:buFont typeface="+mj-lt"/>
              <a:buAutoNum type="arabicPeriod" startAt="3"/>
              <a:defRPr/>
            </a:pPr>
            <a:r>
              <a:rPr lang="en-US" altLang="en-US" sz="1800" b="1" kern="0" dirty="0">
                <a:ea typeface="ＭＳ Ｐゴシック" charset="-128"/>
              </a:rPr>
              <a:t>Ideate</a:t>
            </a:r>
            <a:r>
              <a:rPr lang="en-US" altLang="en-US" sz="1800" kern="0" dirty="0">
                <a:ea typeface="ＭＳ Ｐゴシック" charset="-128"/>
              </a:rPr>
              <a:t> </a:t>
            </a:r>
            <a:r>
              <a:rPr lang="en-US" altLang="en-US" sz="1800" b="1" kern="0" dirty="0">
                <a:ea typeface="ＭＳ Ｐゴシック" charset="-128"/>
              </a:rPr>
              <a:t>(Brainstorm)</a:t>
            </a:r>
          </a:p>
          <a:p>
            <a:pPr lvl="1">
              <a:lnSpc>
                <a:spcPct val="120000"/>
              </a:lnSpc>
              <a:buFont typeface="Wingdings" charset="2"/>
              <a:buChar char="§"/>
              <a:defRPr/>
            </a:pPr>
            <a:r>
              <a:rPr lang="en-US" altLang="en-US" sz="1600" kern="0" dirty="0">
                <a:ea typeface="ＭＳ Ｐゴシック" charset="-128"/>
              </a:rPr>
              <a:t>be </a:t>
            </a:r>
            <a:r>
              <a:rPr lang="en-US" altLang="en-US" sz="1600" b="1" kern="0" dirty="0">
                <a:ea typeface="ＭＳ Ｐゴシック" charset="-128"/>
              </a:rPr>
              <a:t>imaginative</a:t>
            </a:r>
          </a:p>
          <a:p>
            <a:pPr lvl="1">
              <a:lnSpc>
                <a:spcPct val="120000"/>
              </a:lnSpc>
              <a:buFont typeface="Wingdings" charset="2"/>
              <a:buChar char="§"/>
              <a:defRPr/>
            </a:pPr>
            <a:r>
              <a:rPr lang="en-US" altLang="en-US" sz="1600" b="1" kern="0" dirty="0">
                <a:ea typeface="ＭＳ Ｐゴシック" charset="-128"/>
              </a:rPr>
              <a:t>diverse perspectives</a:t>
            </a:r>
            <a:endParaRPr lang="en-US" altLang="en-US" sz="1600" kern="0" dirty="0">
              <a:ea typeface="ＭＳ Ｐゴシック" charset="-128"/>
            </a:endParaRPr>
          </a:p>
          <a:p>
            <a:pPr lvl="1">
              <a:lnSpc>
                <a:spcPct val="120000"/>
              </a:lnSpc>
              <a:buFont typeface="Wingdings" charset="2"/>
              <a:buChar char="§"/>
              <a:defRPr/>
            </a:pPr>
            <a:r>
              <a:rPr lang="en-US" altLang="en-US" sz="1600" b="1" kern="0" dirty="0">
                <a:ea typeface="ＭＳ Ｐゴシック" charset="-128"/>
              </a:rPr>
              <a:t>Generate ideas</a:t>
            </a:r>
          </a:p>
        </p:txBody>
      </p:sp>
      <p:sp>
        <p:nvSpPr>
          <p:cNvPr id="20" name="Content Placeholder 2">
            <a:extLst>
              <a:ext uri="{FF2B5EF4-FFF2-40B4-BE49-F238E27FC236}">
                <a16:creationId xmlns:a16="http://schemas.microsoft.com/office/drawing/2014/main" id="{D5BCE9B7-1820-8345-AA5D-6040B24FA73D}"/>
              </a:ext>
            </a:extLst>
          </p:cNvPr>
          <p:cNvSpPr txBox="1">
            <a:spLocks/>
          </p:cNvSpPr>
          <p:nvPr/>
        </p:nvSpPr>
        <p:spPr bwMode="auto">
          <a:xfrm>
            <a:off x="4946762" y="5075793"/>
            <a:ext cx="3671748" cy="150249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3333FF"/>
              </a:buClr>
              <a:buFont typeface="Wingdings" charset="0"/>
              <a:buChar char="§"/>
              <a:defRPr sz="2800">
                <a:solidFill>
                  <a:schemeClr val="accent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rgbClr val="FF0000"/>
              </a:buClr>
              <a:buFont typeface="Wingdings" charset="0"/>
              <a:buChar char="§"/>
              <a:defRPr sz="2600">
                <a:solidFill>
                  <a:schemeClr val="accent2"/>
                </a:solidFill>
                <a:latin typeface="+mn-lt"/>
                <a:ea typeface="ＭＳ Ｐゴシック" charset="0"/>
              </a:defRPr>
            </a:lvl2pPr>
            <a:lvl3pPr marL="1143000" indent="-228600" algn="l" rtl="0" eaLnBrk="0" fontAlgn="base" hangingPunct="0">
              <a:spcBef>
                <a:spcPct val="20000"/>
              </a:spcBef>
              <a:spcAft>
                <a:spcPct val="0"/>
              </a:spcAft>
              <a:buClr>
                <a:srgbClr val="3333CC"/>
              </a:buClr>
              <a:buFont typeface="Wingdings" charset="0"/>
              <a:buChar char="§"/>
              <a:defRPr sz="2400">
                <a:solidFill>
                  <a:schemeClr val="accent2"/>
                </a:solidFill>
                <a:latin typeface="+mn-lt"/>
                <a:ea typeface="ＭＳ Ｐゴシック" charset="0"/>
              </a:defRPr>
            </a:lvl3pPr>
            <a:lvl4pPr marL="1600200" indent="-228600" algn="l" rtl="0" eaLnBrk="0" fontAlgn="base" hangingPunct="0">
              <a:spcBef>
                <a:spcPct val="20000"/>
              </a:spcBef>
              <a:spcAft>
                <a:spcPct val="0"/>
              </a:spcAft>
              <a:buClr>
                <a:srgbClr val="FFCF01"/>
              </a:buClr>
              <a:buFont typeface="Wingdings" charset="0"/>
              <a:buChar char="§"/>
              <a:defRPr sz="2000">
                <a:solidFill>
                  <a:schemeClr val="accent2"/>
                </a:solidFill>
                <a:latin typeface="+mn-lt"/>
                <a:ea typeface="ＭＳ Ｐゴシック" charset="0"/>
              </a:defRPr>
            </a:lvl4pPr>
            <a:lvl5pPr marL="2057400" indent="-228600" algn="l" rtl="0" eaLnBrk="0" fontAlgn="base" hangingPunct="0">
              <a:spcBef>
                <a:spcPct val="20000"/>
              </a:spcBef>
              <a:spcAft>
                <a:spcPct val="0"/>
              </a:spcAft>
              <a:buClr>
                <a:srgbClr val="00E4A8"/>
              </a:buClr>
              <a:buFont typeface="Wingdings" charset="0"/>
              <a:buChar char="§"/>
              <a:defRPr>
                <a:solidFill>
                  <a:schemeClr val="accent2"/>
                </a:solidFill>
                <a:latin typeface="+mn-lt"/>
                <a:ea typeface="ＭＳ Ｐゴシック" charset="0"/>
              </a:defRPr>
            </a:lvl5pPr>
            <a:lvl6pPr marL="25146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6pPr>
            <a:lvl7pPr marL="29718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7pPr>
            <a:lvl8pPr marL="34290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8pPr>
            <a:lvl9pPr marL="38862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9pPr>
          </a:lstStyle>
          <a:p>
            <a:pPr>
              <a:buFont typeface="+mj-lt"/>
              <a:buAutoNum type="arabicPeriod" startAt="4"/>
              <a:defRPr/>
            </a:pPr>
            <a:r>
              <a:rPr lang="en-US" sz="1600" b="1" kern="0" dirty="0"/>
              <a:t>Rapid Prototype</a:t>
            </a:r>
            <a:r>
              <a:rPr lang="en-US" sz="1600" kern="0" dirty="0"/>
              <a:t> (</a:t>
            </a:r>
            <a:r>
              <a:rPr lang="en-US" sz="1600" b="1" kern="0" dirty="0"/>
              <a:t>experiment</a:t>
            </a:r>
            <a:r>
              <a:rPr lang="en-US" sz="1600" kern="0" dirty="0"/>
              <a:t>)</a:t>
            </a:r>
            <a:endParaRPr lang="en-US" sz="1600" b="1" kern="0" dirty="0"/>
          </a:p>
          <a:p>
            <a:pPr lvl="1">
              <a:defRPr/>
            </a:pPr>
            <a:r>
              <a:rPr lang="en-US" sz="1600" b="1" kern="0" dirty="0"/>
              <a:t>learn quickly</a:t>
            </a:r>
            <a:endParaRPr lang="en-US" sz="1600" kern="0" dirty="0"/>
          </a:p>
          <a:p>
            <a:pPr lvl="2">
              <a:defRPr/>
            </a:pPr>
            <a:r>
              <a:rPr lang="en-US" sz="1400" b="1" kern="0" dirty="0"/>
              <a:t>Fail quickly and fail often</a:t>
            </a:r>
          </a:p>
          <a:p>
            <a:pPr lvl="1">
              <a:defRPr/>
            </a:pPr>
            <a:r>
              <a:rPr lang="en-US" sz="1600" b="1" kern="0" dirty="0"/>
              <a:t>test</a:t>
            </a:r>
            <a:r>
              <a:rPr lang="en-US" sz="1600" kern="0" dirty="0"/>
              <a:t> people’s interaction</a:t>
            </a:r>
          </a:p>
          <a:p>
            <a:pPr lvl="2">
              <a:defRPr/>
            </a:pPr>
            <a:r>
              <a:rPr lang="en-US" sz="1400" b="1" kern="0" dirty="0"/>
              <a:t>gain more insights</a:t>
            </a:r>
          </a:p>
          <a:p>
            <a:pPr lvl="1">
              <a:defRPr/>
            </a:pPr>
            <a:endParaRPr lang="en-US" sz="1600" b="1" kern="0" dirty="0"/>
          </a:p>
        </p:txBody>
      </p:sp>
      <p:sp>
        <p:nvSpPr>
          <p:cNvPr id="22" name="Content Placeholder 2">
            <a:extLst>
              <a:ext uri="{FF2B5EF4-FFF2-40B4-BE49-F238E27FC236}">
                <a16:creationId xmlns:a16="http://schemas.microsoft.com/office/drawing/2014/main" id="{02C2176C-7399-3941-9EF2-538EF8E9CEAA}"/>
              </a:ext>
            </a:extLst>
          </p:cNvPr>
          <p:cNvSpPr txBox="1">
            <a:spLocks/>
          </p:cNvSpPr>
          <p:nvPr/>
        </p:nvSpPr>
        <p:spPr bwMode="auto">
          <a:xfrm>
            <a:off x="391886" y="3895177"/>
            <a:ext cx="3129812" cy="98865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lvl1pPr marL="342900" indent="-342900" algn="l" rtl="0" eaLnBrk="0" fontAlgn="base" hangingPunct="0">
              <a:spcBef>
                <a:spcPct val="20000"/>
              </a:spcBef>
              <a:spcAft>
                <a:spcPct val="0"/>
              </a:spcAft>
              <a:buClr>
                <a:srgbClr val="3333FF"/>
              </a:buClr>
              <a:buFont typeface="Wingdings" charset="0"/>
              <a:buChar char="§"/>
              <a:defRPr sz="2800">
                <a:solidFill>
                  <a:schemeClr val="accent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rgbClr val="FF0000"/>
              </a:buClr>
              <a:buFont typeface="Wingdings" charset="0"/>
              <a:buChar char="§"/>
              <a:defRPr sz="2600">
                <a:solidFill>
                  <a:schemeClr val="accent2"/>
                </a:solidFill>
                <a:latin typeface="+mn-lt"/>
                <a:ea typeface="ＭＳ Ｐゴシック" charset="0"/>
              </a:defRPr>
            </a:lvl2pPr>
            <a:lvl3pPr marL="1143000" indent="-228600" algn="l" rtl="0" eaLnBrk="0" fontAlgn="base" hangingPunct="0">
              <a:spcBef>
                <a:spcPct val="20000"/>
              </a:spcBef>
              <a:spcAft>
                <a:spcPct val="0"/>
              </a:spcAft>
              <a:buClr>
                <a:srgbClr val="3333CC"/>
              </a:buClr>
              <a:buFont typeface="Wingdings" charset="0"/>
              <a:buChar char="§"/>
              <a:defRPr sz="2400">
                <a:solidFill>
                  <a:schemeClr val="accent2"/>
                </a:solidFill>
                <a:latin typeface="+mn-lt"/>
                <a:ea typeface="ＭＳ Ｐゴシック" charset="0"/>
              </a:defRPr>
            </a:lvl3pPr>
            <a:lvl4pPr marL="1600200" indent="-228600" algn="l" rtl="0" eaLnBrk="0" fontAlgn="base" hangingPunct="0">
              <a:spcBef>
                <a:spcPct val="20000"/>
              </a:spcBef>
              <a:spcAft>
                <a:spcPct val="0"/>
              </a:spcAft>
              <a:buClr>
                <a:srgbClr val="FFCF01"/>
              </a:buClr>
              <a:buFont typeface="Wingdings" charset="0"/>
              <a:buChar char="§"/>
              <a:defRPr sz="2000">
                <a:solidFill>
                  <a:schemeClr val="accent2"/>
                </a:solidFill>
                <a:latin typeface="+mn-lt"/>
                <a:ea typeface="ＭＳ Ｐゴシック" charset="0"/>
              </a:defRPr>
            </a:lvl4pPr>
            <a:lvl5pPr marL="2057400" indent="-228600" algn="l" rtl="0" eaLnBrk="0" fontAlgn="base" hangingPunct="0">
              <a:spcBef>
                <a:spcPct val="20000"/>
              </a:spcBef>
              <a:spcAft>
                <a:spcPct val="0"/>
              </a:spcAft>
              <a:buClr>
                <a:srgbClr val="00E4A8"/>
              </a:buClr>
              <a:buFont typeface="Wingdings" charset="0"/>
              <a:buChar char="§"/>
              <a:defRPr>
                <a:solidFill>
                  <a:schemeClr val="accent2"/>
                </a:solidFill>
                <a:latin typeface="+mn-lt"/>
                <a:ea typeface="ＭＳ Ｐゴシック" charset="0"/>
              </a:defRPr>
            </a:lvl5pPr>
            <a:lvl6pPr marL="25146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6pPr>
            <a:lvl7pPr marL="29718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7pPr>
            <a:lvl8pPr marL="34290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8pPr>
            <a:lvl9pPr marL="38862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9pPr>
          </a:lstStyle>
          <a:p>
            <a:pPr marL="514350" indent="-514350">
              <a:buFont typeface="+mj-lt"/>
              <a:buAutoNum type="arabicPeriod" startAt="5"/>
              <a:defRPr/>
            </a:pPr>
            <a:r>
              <a:rPr lang="en-US" altLang="en-US" b="1" kern="0" dirty="0">
                <a:ea typeface="ＭＳ Ｐゴシック" panose="020B0600070205080204" pitchFamily="34" charset="-128"/>
              </a:rPr>
              <a:t>Test </a:t>
            </a:r>
            <a:r>
              <a:rPr lang="en-US" altLang="en-US" kern="0" dirty="0">
                <a:ea typeface="ＭＳ Ｐゴシック" panose="020B0600070205080204" pitchFamily="34" charset="-128"/>
              </a:rPr>
              <a:t>(</a:t>
            </a:r>
            <a:r>
              <a:rPr lang="en-US" altLang="en-US" b="1" kern="0" dirty="0">
                <a:ea typeface="ＭＳ Ｐゴシック" panose="020B0600070205080204" pitchFamily="34" charset="-128"/>
              </a:rPr>
              <a:t>experiment</a:t>
            </a:r>
            <a:r>
              <a:rPr lang="en-US" altLang="en-US" kern="0" dirty="0">
                <a:ea typeface="ＭＳ Ｐゴシック" panose="020B0600070205080204" pitchFamily="34" charset="-128"/>
              </a:rPr>
              <a:t>)</a:t>
            </a:r>
            <a:endParaRPr lang="en-US" altLang="en-US" b="1" kern="0" dirty="0">
              <a:ea typeface="ＭＳ Ｐゴシック" panose="020B0600070205080204" pitchFamily="34" charset="-128"/>
            </a:endParaRPr>
          </a:p>
          <a:p>
            <a:pPr lvl="1">
              <a:defRPr/>
            </a:pPr>
            <a:r>
              <a:rPr lang="en-US" b="1" kern="0" dirty="0"/>
              <a:t>learn</a:t>
            </a:r>
            <a:r>
              <a:rPr lang="en-US" kern="0" dirty="0"/>
              <a:t> about your </a:t>
            </a:r>
            <a:r>
              <a:rPr lang="en-US" b="1" kern="0" dirty="0"/>
              <a:t>users</a:t>
            </a:r>
          </a:p>
          <a:p>
            <a:pPr lvl="1">
              <a:defRPr/>
            </a:pPr>
            <a:r>
              <a:rPr lang="en-US" kern="0" dirty="0"/>
              <a:t>test to </a:t>
            </a:r>
            <a:r>
              <a:rPr lang="en-US" b="1" kern="0" dirty="0"/>
              <a:t>refine</a:t>
            </a:r>
          </a:p>
        </p:txBody>
      </p:sp>
      <p:grpSp>
        <p:nvGrpSpPr>
          <p:cNvPr id="4" name="Group 3">
            <a:extLst>
              <a:ext uri="{FF2B5EF4-FFF2-40B4-BE49-F238E27FC236}">
                <a16:creationId xmlns:a16="http://schemas.microsoft.com/office/drawing/2014/main" id="{FB249296-337D-EC0A-D174-C06EADD6D5CF}"/>
              </a:ext>
            </a:extLst>
          </p:cNvPr>
          <p:cNvGrpSpPr>
            <a:grpSpLocks noChangeAspect="1"/>
          </p:cNvGrpSpPr>
          <p:nvPr/>
        </p:nvGrpSpPr>
        <p:grpSpPr>
          <a:xfrm>
            <a:off x="3128098" y="2279001"/>
            <a:ext cx="2910730" cy="2687564"/>
            <a:chOff x="4359355" y="2347431"/>
            <a:chExt cx="3503833" cy="3571061"/>
          </a:xfrm>
        </p:grpSpPr>
        <p:sp>
          <p:nvSpPr>
            <p:cNvPr id="21" name="Google Shape;1661;p66">
              <a:extLst>
                <a:ext uri="{FF2B5EF4-FFF2-40B4-BE49-F238E27FC236}">
                  <a16:creationId xmlns:a16="http://schemas.microsoft.com/office/drawing/2014/main" id="{A75FE656-667D-6F63-777B-46BD6AB9F0B4}"/>
                </a:ext>
              </a:extLst>
            </p:cNvPr>
            <p:cNvSpPr/>
            <p:nvPr/>
          </p:nvSpPr>
          <p:spPr>
            <a:xfrm>
              <a:off x="4966624" y="2347431"/>
              <a:ext cx="1461308" cy="1205845"/>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73FEFF"/>
            </a:solidFill>
            <a:ln w="9525" cap="flat" cmpd="sng">
              <a:solidFill>
                <a:srgbClr val="BAC8D3"/>
              </a:solidFill>
              <a:prstDash val="solid"/>
              <a:round/>
              <a:headEnd type="none" w="sm" len="sm"/>
              <a:tailEnd type="none" w="sm" len="sm"/>
            </a:ln>
          </p:spPr>
          <p:txBody>
            <a:bodyPr spcFirstLastPara="1" wrap="square" lIns="59831" tIns="59831" rIns="59831" bIns="59831" anchor="ctr" anchorCtr="0">
              <a:noAutofit/>
            </a:bodyPr>
            <a:lstStyle/>
            <a:p>
              <a:endParaRPr sz="1000"/>
            </a:p>
          </p:txBody>
        </p:sp>
        <p:sp>
          <p:nvSpPr>
            <p:cNvPr id="23" name="TextBox 10">
              <a:extLst>
                <a:ext uri="{FF2B5EF4-FFF2-40B4-BE49-F238E27FC236}">
                  <a16:creationId xmlns:a16="http://schemas.microsoft.com/office/drawing/2014/main" id="{CC6A5CC4-46A9-1D70-B0EC-6DD70CE744A4}"/>
                </a:ext>
              </a:extLst>
            </p:cNvPr>
            <p:cNvSpPr txBox="1">
              <a:spLocks noChangeArrowheads="1"/>
            </p:cNvSpPr>
            <p:nvPr/>
          </p:nvSpPr>
          <p:spPr bwMode="auto">
            <a:xfrm rot="19969726">
              <a:off x="5026299" y="2836181"/>
              <a:ext cx="1334248" cy="40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3333FF"/>
                </a:buClr>
                <a:buFont typeface="Wingdings"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lang="en-US" altLang="en-US" sz="1400" dirty="0">
                  <a:solidFill>
                    <a:schemeClr val="accent6"/>
                  </a:solidFill>
                </a:rPr>
                <a:t>Empathize</a:t>
              </a:r>
            </a:p>
          </p:txBody>
        </p:sp>
        <p:sp>
          <p:nvSpPr>
            <p:cNvPr id="24" name="Google Shape;1662;p66">
              <a:extLst>
                <a:ext uri="{FF2B5EF4-FFF2-40B4-BE49-F238E27FC236}">
                  <a16:creationId xmlns:a16="http://schemas.microsoft.com/office/drawing/2014/main" id="{AEF1624E-11AC-13B1-41CD-6ED1941B2F17}"/>
                </a:ext>
              </a:extLst>
            </p:cNvPr>
            <p:cNvSpPr/>
            <p:nvPr/>
          </p:nvSpPr>
          <p:spPr>
            <a:xfrm>
              <a:off x="4530837" y="3670093"/>
              <a:ext cx="931969" cy="1631660"/>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FF9300"/>
            </a:solidFill>
            <a:ln w="9525" cap="flat" cmpd="sng">
              <a:solidFill>
                <a:srgbClr val="A5B7C6"/>
              </a:solidFill>
              <a:prstDash val="solid"/>
              <a:round/>
              <a:headEnd type="none" w="sm" len="sm"/>
              <a:tailEnd type="none" w="sm" len="sm"/>
            </a:ln>
          </p:spPr>
          <p:txBody>
            <a:bodyPr spcFirstLastPara="1" wrap="square" lIns="59831" tIns="59831" rIns="59831" bIns="59831" anchor="ctr" anchorCtr="0">
              <a:noAutofit/>
            </a:bodyPr>
            <a:lstStyle/>
            <a:p>
              <a:endParaRPr sz="1000"/>
            </a:p>
          </p:txBody>
        </p:sp>
        <p:sp>
          <p:nvSpPr>
            <p:cNvPr id="25" name="Google Shape;1663;p66">
              <a:extLst>
                <a:ext uri="{FF2B5EF4-FFF2-40B4-BE49-F238E27FC236}">
                  <a16:creationId xmlns:a16="http://schemas.microsoft.com/office/drawing/2014/main" id="{3268FA61-EBDC-618E-6910-CA19EB6DE62A}"/>
                </a:ext>
              </a:extLst>
            </p:cNvPr>
            <p:cNvSpPr/>
            <p:nvPr/>
          </p:nvSpPr>
          <p:spPr>
            <a:xfrm>
              <a:off x="5469911" y="5083193"/>
              <a:ext cx="1453019" cy="835299"/>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FFFC00"/>
            </a:solidFill>
            <a:ln w="9525" cap="flat" cmpd="sng">
              <a:solidFill>
                <a:srgbClr val="869FB2"/>
              </a:solidFill>
              <a:prstDash val="solid"/>
              <a:round/>
              <a:headEnd type="none" w="sm" len="sm"/>
              <a:tailEnd type="none" w="sm" len="sm"/>
            </a:ln>
          </p:spPr>
          <p:txBody>
            <a:bodyPr spcFirstLastPara="1" wrap="square" lIns="59831" tIns="59831" rIns="59831" bIns="59831" anchor="ctr" anchorCtr="0">
              <a:noAutofit/>
            </a:bodyPr>
            <a:lstStyle/>
            <a:p>
              <a:endParaRPr sz="1000"/>
            </a:p>
          </p:txBody>
        </p:sp>
        <p:sp>
          <p:nvSpPr>
            <p:cNvPr id="26" name="Google Shape;1664;p66">
              <a:extLst>
                <a:ext uri="{FF2B5EF4-FFF2-40B4-BE49-F238E27FC236}">
                  <a16:creationId xmlns:a16="http://schemas.microsoft.com/office/drawing/2014/main" id="{57F40265-E77F-25EC-8CAF-3E5FA712D6CE}"/>
                </a:ext>
              </a:extLst>
            </p:cNvPr>
            <p:cNvSpPr/>
            <p:nvPr/>
          </p:nvSpPr>
          <p:spPr>
            <a:xfrm>
              <a:off x="6931219" y="4050688"/>
              <a:ext cx="931969" cy="1396771"/>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FF7E79"/>
            </a:solidFill>
            <a:ln w="9525" cap="flat" cmpd="sng">
              <a:solidFill>
                <a:srgbClr val="5F7D95"/>
              </a:solidFill>
              <a:prstDash val="solid"/>
              <a:round/>
              <a:headEnd type="none" w="sm" len="sm"/>
              <a:tailEnd type="none" w="sm" len="sm"/>
            </a:ln>
          </p:spPr>
          <p:txBody>
            <a:bodyPr spcFirstLastPara="1" wrap="square" lIns="59831" tIns="59831" rIns="59831" bIns="59831" anchor="ctr" anchorCtr="0">
              <a:noAutofit/>
            </a:bodyPr>
            <a:lstStyle/>
            <a:p>
              <a:endParaRPr sz="1000"/>
            </a:p>
          </p:txBody>
        </p:sp>
        <p:sp>
          <p:nvSpPr>
            <p:cNvPr id="27" name="Google Shape;1665;p66">
              <a:extLst>
                <a:ext uri="{FF2B5EF4-FFF2-40B4-BE49-F238E27FC236}">
                  <a16:creationId xmlns:a16="http://schemas.microsoft.com/office/drawing/2014/main" id="{1A8800CC-B6B1-FAE0-0B43-12FCAA189763}"/>
                </a:ext>
              </a:extLst>
            </p:cNvPr>
            <p:cNvSpPr/>
            <p:nvPr/>
          </p:nvSpPr>
          <p:spPr>
            <a:xfrm>
              <a:off x="6639905" y="2601161"/>
              <a:ext cx="1180652" cy="1323918"/>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3FB79"/>
            </a:solidFill>
            <a:ln w="9525" cap="flat" cmpd="sng">
              <a:solidFill>
                <a:srgbClr val="374957"/>
              </a:solidFill>
              <a:prstDash val="solid"/>
              <a:round/>
              <a:headEnd type="none" w="sm" len="sm"/>
              <a:tailEnd type="none" w="sm" len="sm"/>
            </a:ln>
          </p:spPr>
          <p:txBody>
            <a:bodyPr spcFirstLastPara="1" wrap="square" lIns="59831" tIns="59831" rIns="59831" bIns="59831" anchor="ctr" anchorCtr="0">
              <a:noAutofit/>
            </a:bodyPr>
            <a:lstStyle/>
            <a:p>
              <a:endParaRPr sz="1000"/>
            </a:p>
          </p:txBody>
        </p:sp>
        <p:sp>
          <p:nvSpPr>
            <p:cNvPr id="28" name="TextBox 10">
              <a:extLst>
                <a:ext uri="{FF2B5EF4-FFF2-40B4-BE49-F238E27FC236}">
                  <a16:creationId xmlns:a16="http://schemas.microsoft.com/office/drawing/2014/main" id="{3D3E26F0-40EC-A41F-0EA4-7140F1738878}"/>
                </a:ext>
              </a:extLst>
            </p:cNvPr>
            <p:cNvSpPr txBox="1">
              <a:spLocks noChangeArrowheads="1"/>
            </p:cNvSpPr>
            <p:nvPr/>
          </p:nvSpPr>
          <p:spPr bwMode="auto">
            <a:xfrm rot="2506066">
              <a:off x="6510379" y="2994675"/>
              <a:ext cx="1334247" cy="43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3333FF"/>
                </a:buClr>
                <a:buFont typeface="Wingdings"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lang="en-US" altLang="en-US" sz="1600" dirty="0">
                  <a:solidFill>
                    <a:schemeClr val="accent6"/>
                  </a:solidFill>
                </a:rPr>
                <a:t>Define</a:t>
              </a:r>
            </a:p>
          </p:txBody>
        </p:sp>
        <p:sp>
          <p:nvSpPr>
            <p:cNvPr id="29" name="TextBox 10">
              <a:extLst>
                <a:ext uri="{FF2B5EF4-FFF2-40B4-BE49-F238E27FC236}">
                  <a16:creationId xmlns:a16="http://schemas.microsoft.com/office/drawing/2014/main" id="{DAB0CBAF-B69C-197C-7ADE-BACAE7F81AAA}"/>
                </a:ext>
              </a:extLst>
            </p:cNvPr>
            <p:cNvSpPr txBox="1">
              <a:spLocks noChangeArrowheads="1"/>
            </p:cNvSpPr>
            <p:nvPr/>
          </p:nvSpPr>
          <p:spPr bwMode="auto">
            <a:xfrm rot="17818807">
              <a:off x="6737126" y="4548175"/>
              <a:ext cx="1334246" cy="40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3333FF"/>
                </a:buClr>
                <a:buFont typeface="Wingdings"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lang="en-US" altLang="en-US" sz="1600" dirty="0">
                  <a:solidFill>
                    <a:schemeClr val="accent6"/>
                  </a:solidFill>
                </a:rPr>
                <a:t>Ideate</a:t>
              </a:r>
            </a:p>
          </p:txBody>
        </p:sp>
        <p:sp>
          <p:nvSpPr>
            <p:cNvPr id="30" name="TextBox 10">
              <a:extLst>
                <a:ext uri="{FF2B5EF4-FFF2-40B4-BE49-F238E27FC236}">
                  <a16:creationId xmlns:a16="http://schemas.microsoft.com/office/drawing/2014/main" id="{254DACF8-3219-7388-FC51-FE944A2DEE3A}"/>
                </a:ext>
              </a:extLst>
            </p:cNvPr>
            <p:cNvSpPr txBox="1">
              <a:spLocks noChangeArrowheads="1"/>
            </p:cNvSpPr>
            <p:nvPr/>
          </p:nvSpPr>
          <p:spPr bwMode="auto">
            <a:xfrm>
              <a:off x="5529889" y="5362889"/>
              <a:ext cx="1334247" cy="43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3333FF"/>
                </a:buClr>
                <a:buFont typeface="Wingdings"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lang="en-US" altLang="en-US" sz="1600" dirty="0">
                  <a:solidFill>
                    <a:schemeClr val="accent6"/>
                  </a:solidFill>
                </a:rPr>
                <a:t>Prototype</a:t>
              </a:r>
            </a:p>
          </p:txBody>
        </p:sp>
        <p:sp>
          <p:nvSpPr>
            <p:cNvPr id="31" name="TextBox 10">
              <a:extLst>
                <a:ext uri="{FF2B5EF4-FFF2-40B4-BE49-F238E27FC236}">
                  <a16:creationId xmlns:a16="http://schemas.microsoft.com/office/drawing/2014/main" id="{3E139DB7-73F1-3307-579E-68E5FC214479}"/>
                </a:ext>
              </a:extLst>
            </p:cNvPr>
            <p:cNvSpPr txBox="1">
              <a:spLocks noChangeArrowheads="1"/>
            </p:cNvSpPr>
            <p:nvPr/>
          </p:nvSpPr>
          <p:spPr bwMode="auto">
            <a:xfrm>
              <a:off x="4359355" y="4301257"/>
              <a:ext cx="1334247" cy="43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3333FF"/>
                </a:buClr>
                <a:buFont typeface="Wingdings"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lang="en-US" altLang="en-US" sz="1600" dirty="0">
                  <a:solidFill>
                    <a:schemeClr val="accent6"/>
                  </a:solidFill>
                </a:rPr>
                <a:t>Test</a:t>
              </a:r>
            </a:p>
          </p:txBody>
        </p:sp>
        <p:sp>
          <p:nvSpPr>
            <p:cNvPr id="32" name="TextBox 10">
              <a:extLst>
                <a:ext uri="{FF2B5EF4-FFF2-40B4-BE49-F238E27FC236}">
                  <a16:creationId xmlns:a16="http://schemas.microsoft.com/office/drawing/2014/main" id="{1B5F9989-DA37-6DE6-0C2A-EEED643BA984}"/>
                </a:ext>
              </a:extLst>
            </p:cNvPr>
            <p:cNvSpPr txBox="1">
              <a:spLocks noChangeArrowheads="1"/>
            </p:cNvSpPr>
            <p:nvPr/>
          </p:nvSpPr>
          <p:spPr bwMode="auto">
            <a:xfrm>
              <a:off x="5634288" y="4061778"/>
              <a:ext cx="1334247" cy="43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3333FF"/>
                </a:buClr>
                <a:buFont typeface="Wingdings"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lang="en-US" altLang="en-US" sz="1600" dirty="0">
                  <a:solidFill>
                    <a:schemeClr val="accent6"/>
                  </a:solidFill>
                </a:rPr>
                <a:t>Iterate</a:t>
              </a:r>
            </a:p>
          </p:txBody>
        </p:sp>
      </p:grpSp>
      <p:grpSp>
        <p:nvGrpSpPr>
          <p:cNvPr id="33" name="Group 32">
            <a:extLst>
              <a:ext uri="{FF2B5EF4-FFF2-40B4-BE49-F238E27FC236}">
                <a16:creationId xmlns:a16="http://schemas.microsoft.com/office/drawing/2014/main" id="{A4FEB2DE-A909-7C10-7051-2E09D3EA951E}"/>
              </a:ext>
            </a:extLst>
          </p:cNvPr>
          <p:cNvGrpSpPr>
            <a:grpSpLocks noChangeAspect="1"/>
          </p:cNvGrpSpPr>
          <p:nvPr/>
        </p:nvGrpSpPr>
        <p:grpSpPr>
          <a:xfrm>
            <a:off x="705900" y="868706"/>
            <a:ext cx="2360769" cy="2499677"/>
            <a:chOff x="390370" y="1412775"/>
            <a:chExt cx="3332319" cy="3528393"/>
          </a:xfrm>
        </p:grpSpPr>
        <p:sp>
          <p:nvSpPr>
            <p:cNvPr id="34" name="Google Shape;1644;p66">
              <a:extLst>
                <a:ext uri="{FF2B5EF4-FFF2-40B4-BE49-F238E27FC236}">
                  <a16:creationId xmlns:a16="http://schemas.microsoft.com/office/drawing/2014/main" id="{293A8282-0A45-0883-EC2E-F1878048D9DE}"/>
                </a:ext>
              </a:extLst>
            </p:cNvPr>
            <p:cNvSpPr/>
            <p:nvPr/>
          </p:nvSpPr>
          <p:spPr>
            <a:xfrm>
              <a:off x="390370" y="1601139"/>
              <a:ext cx="1947430" cy="2439531"/>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73FEFF"/>
            </a:solidFill>
            <a:ln w="9525" cap="flat" cmpd="sng">
              <a:solidFill>
                <a:srgbClr val="A5B7C6"/>
              </a:solidFill>
              <a:prstDash val="solid"/>
              <a:round/>
              <a:headEnd type="none" w="sm" len="sm"/>
              <a:tailEnd type="none" w="sm" len="sm"/>
            </a:ln>
          </p:spPr>
          <p:txBody>
            <a:bodyPr spcFirstLastPara="1" wrap="square" lIns="59831" tIns="59831" rIns="59831" bIns="59831" anchor="ctr" anchorCtr="0">
              <a:noAutofit/>
            </a:bodyPr>
            <a:lstStyle/>
            <a:p>
              <a:endParaRPr sz="1050"/>
            </a:p>
          </p:txBody>
        </p:sp>
        <p:sp>
          <p:nvSpPr>
            <p:cNvPr id="35" name="Google Shape;1645;p66">
              <a:extLst>
                <a:ext uri="{FF2B5EF4-FFF2-40B4-BE49-F238E27FC236}">
                  <a16:creationId xmlns:a16="http://schemas.microsoft.com/office/drawing/2014/main" id="{A7215F55-96AC-B3A5-5A2F-58E754E847A5}"/>
                </a:ext>
              </a:extLst>
            </p:cNvPr>
            <p:cNvSpPr/>
            <p:nvPr/>
          </p:nvSpPr>
          <p:spPr>
            <a:xfrm>
              <a:off x="2475611" y="1803458"/>
              <a:ext cx="1247078" cy="2397429"/>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73FB79"/>
            </a:solidFill>
            <a:ln w="9525" cap="flat" cmpd="sng">
              <a:solidFill>
                <a:srgbClr val="869FB2"/>
              </a:solidFill>
              <a:prstDash val="solid"/>
              <a:round/>
              <a:headEnd type="none" w="sm" len="sm"/>
              <a:tailEnd type="none" w="sm" len="sm"/>
            </a:ln>
          </p:spPr>
          <p:txBody>
            <a:bodyPr spcFirstLastPara="1" wrap="square" lIns="59831" tIns="59831" rIns="59831" bIns="59831" anchor="ctr" anchorCtr="0">
              <a:noAutofit/>
            </a:bodyPr>
            <a:lstStyle/>
            <a:p>
              <a:endParaRPr sz="1050" dirty="0"/>
            </a:p>
          </p:txBody>
        </p:sp>
        <p:sp>
          <p:nvSpPr>
            <p:cNvPr id="36" name="Google Shape;1646;p66">
              <a:extLst>
                <a:ext uri="{FF2B5EF4-FFF2-40B4-BE49-F238E27FC236}">
                  <a16:creationId xmlns:a16="http://schemas.microsoft.com/office/drawing/2014/main" id="{BAF23005-522E-9E0D-DC93-77A19A8B0A28}"/>
                </a:ext>
              </a:extLst>
            </p:cNvPr>
            <p:cNvSpPr/>
            <p:nvPr/>
          </p:nvSpPr>
          <p:spPr>
            <a:xfrm>
              <a:off x="1017298" y="3988043"/>
              <a:ext cx="2225312" cy="95312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FFFC00"/>
            </a:solidFill>
            <a:ln w="9525" cap="flat" cmpd="sng">
              <a:solidFill>
                <a:srgbClr val="5F7D95"/>
              </a:solidFill>
              <a:prstDash val="solid"/>
              <a:round/>
              <a:headEnd type="none" w="sm" len="sm"/>
              <a:tailEnd type="none" w="sm" len="sm"/>
            </a:ln>
          </p:spPr>
          <p:txBody>
            <a:bodyPr spcFirstLastPara="1" wrap="square" lIns="59831" tIns="59831" rIns="59831" bIns="59831" anchor="ctr" anchorCtr="0">
              <a:noAutofit/>
            </a:bodyPr>
            <a:lstStyle/>
            <a:p>
              <a:endParaRPr sz="1050"/>
            </a:p>
          </p:txBody>
        </p:sp>
        <p:sp>
          <p:nvSpPr>
            <p:cNvPr id="37" name="TextBox 10">
              <a:extLst>
                <a:ext uri="{FF2B5EF4-FFF2-40B4-BE49-F238E27FC236}">
                  <a16:creationId xmlns:a16="http://schemas.microsoft.com/office/drawing/2014/main" id="{7D8FD5E3-861D-F4E1-BA3A-09A7970FF635}"/>
                </a:ext>
              </a:extLst>
            </p:cNvPr>
            <p:cNvSpPr txBox="1">
              <a:spLocks noChangeArrowheads="1"/>
            </p:cNvSpPr>
            <p:nvPr/>
          </p:nvSpPr>
          <p:spPr bwMode="auto">
            <a:xfrm rot="17735347">
              <a:off x="-210097" y="2559150"/>
              <a:ext cx="2763629" cy="47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33FF"/>
                </a:buClr>
                <a:buFont typeface="Wingdings"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lang="en-US" altLang="en-US" sz="1800" dirty="0">
                  <a:solidFill>
                    <a:schemeClr val="accent6"/>
                  </a:solidFill>
                </a:rPr>
                <a:t>Empathy</a:t>
              </a:r>
            </a:p>
          </p:txBody>
        </p:sp>
        <p:sp>
          <p:nvSpPr>
            <p:cNvPr id="38" name="TextBox 14">
              <a:extLst>
                <a:ext uri="{FF2B5EF4-FFF2-40B4-BE49-F238E27FC236}">
                  <a16:creationId xmlns:a16="http://schemas.microsoft.com/office/drawing/2014/main" id="{84671203-FD5D-6FCC-66E4-94E7E854B134}"/>
                </a:ext>
              </a:extLst>
            </p:cNvPr>
            <p:cNvSpPr txBox="1">
              <a:spLocks noChangeArrowheads="1"/>
            </p:cNvSpPr>
            <p:nvPr/>
          </p:nvSpPr>
          <p:spPr bwMode="auto">
            <a:xfrm rot="3655785">
              <a:off x="2340504" y="2602815"/>
              <a:ext cx="1872628" cy="47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33FF"/>
                </a:buClr>
                <a:buFont typeface="Wingdings"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lang="en-US" altLang="en-US" sz="1800" dirty="0">
                  <a:solidFill>
                    <a:schemeClr val="accent6"/>
                  </a:solidFill>
                </a:rPr>
                <a:t>Prototype</a:t>
              </a:r>
              <a:endParaRPr lang="en-US" altLang="en-US" sz="2000" dirty="0">
                <a:solidFill>
                  <a:schemeClr val="accent6"/>
                </a:solidFill>
              </a:endParaRPr>
            </a:p>
          </p:txBody>
        </p:sp>
        <p:sp>
          <p:nvSpPr>
            <p:cNvPr id="39" name="TextBox 10">
              <a:extLst>
                <a:ext uri="{FF2B5EF4-FFF2-40B4-BE49-F238E27FC236}">
                  <a16:creationId xmlns:a16="http://schemas.microsoft.com/office/drawing/2014/main" id="{829814DE-FC38-0E3F-D28E-75019AA6357A}"/>
                </a:ext>
              </a:extLst>
            </p:cNvPr>
            <p:cNvSpPr txBox="1">
              <a:spLocks noChangeArrowheads="1"/>
            </p:cNvSpPr>
            <p:nvPr/>
          </p:nvSpPr>
          <p:spPr bwMode="auto">
            <a:xfrm>
              <a:off x="1280811" y="4417919"/>
              <a:ext cx="1698284" cy="45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33FF"/>
                </a:buClr>
                <a:buFont typeface="Wingdings"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lang="en-US" altLang="en-US" sz="1800" dirty="0">
                  <a:solidFill>
                    <a:schemeClr val="accent6"/>
                  </a:solidFill>
                </a:rPr>
                <a:t>Evaluate</a:t>
              </a:r>
            </a:p>
          </p:txBody>
        </p:sp>
        <p:pic>
          <p:nvPicPr>
            <p:cNvPr id="40" name="Picture 13" descr="C:\Documents and Settings\rcdavis\Local Settings\Temporary Internet Files\Content.IE5\PLTOK2M6\MC900250257[1].wmf">
              <a:extLst>
                <a:ext uri="{FF2B5EF4-FFF2-40B4-BE49-F238E27FC236}">
                  <a16:creationId xmlns:a16="http://schemas.microsoft.com/office/drawing/2014/main" id="{840D7D7B-452C-D9AF-9DEC-B804F8CF37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7930743">
              <a:off x="1045074" y="2725054"/>
              <a:ext cx="1163250" cy="76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 descr="Screen Shot 2012-07-31 at 1.47.55 PM.png">
              <a:extLst>
                <a:ext uri="{FF2B5EF4-FFF2-40B4-BE49-F238E27FC236}">
                  <a16:creationId xmlns:a16="http://schemas.microsoft.com/office/drawing/2014/main" id="{BBFD47DF-AEEC-148E-52D3-514078916793}"/>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rot="3841440">
              <a:off x="2314240" y="2660766"/>
              <a:ext cx="844545" cy="80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9" descr="C:\Documents and Settings\rcdavis\Local Settings\Temporary Internet Files\Content.IE5\WZRTEK61\MC900231768[1].wmf">
              <a:extLst>
                <a:ext uri="{FF2B5EF4-FFF2-40B4-BE49-F238E27FC236}">
                  <a16:creationId xmlns:a16="http://schemas.microsoft.com/office/drawing/2014/main" id="{14FCC1D8-AB9B-5D17-35F6-4767AB5FFFB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72582" y="3633739"/>
              <a:ext cx="1247078" cy="80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Circular Arrow 43">
            <a:extLst>
              <a:ext uri="{FF2B5EF4-FFF2-40B4-BE49-F238E27FC236}">
                <a16:creationId xmlns:a16="http://schemas.microsoft.com/office/drawing/2014/main" id="{89EFC4C3-9AC9-4595-B14D-24FFA6C4B933}"/>
              </a:ext>
            </a:extLst>
          </p:cNvPr>
          <p:cNvSpPr/>
          <p:nvPr/>
        </p:nvSpPr>
        <p:spPr bwMode="auto">
          <a:xfrm>
            <a:off x="3776087" y="3088452"/>
            <a:ext cx="1862245" cy="2075878"/>
          </a:xfrm>
          <a:prstGeom prst="circularArrow">
            <a:avLst>
              <a:gd name="adj1" fmla="val 13099"/>
              <a:gd name="adj2" fmla="val 940261"/>
              <a:gd name="adj3" fmla="val 18580522"/>
              <a:gd name="adj4" fmla="val 10800000"/>
              <a:gd name="adj5" fmla="val 14230"/>
            </a:avLst>
          </a:prstGeom>
          <a:solidFill>
            <a:srgbClr val="FF9300"/>
          </a:solidFill>
          <a:ln w="12700" cap="flat" cmpd="sng" algn="ctr">
            <a:solidFill>
              <a:schemeClr val="tx1"/>
            </a:solid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endParaRPr kumimoji="0" lang="en-US" sz="1800" b="0" i="0" u="none" strike="noStrike" cap="none" normalizeH="0" baseline="0">
              <a:ln>
                <a:noFill/>
              </a:ln>
              <a:solidFill>
                <a:schemeClr val="tx1"/>
              </a:solidFill>
              <a:effectLst/>
              <a:latin typeface="Tahoma" pitchFamily="34" charset="0"/>
            </a:endParaRPr>
          </a:p>
        </p:txBody>
      </p:sp>
      <p:sp>
        <p:nvSpPr>
          <p:cNvPr id="45" name="Circular Arrow 44">
            <a:extLst>
              <a:ext uri="{FF2B5EF4-FFF2-40B4-BE49-F238E27FC236}">
                <a16:creationId xmlns:a16="http://schemas.microsoft.com/office/drawing/2014/main" id="{4B68B589-86F2-8BC3-8D4E-49A26BAC6F25}"/>
              </a:ext>
            </a:extLst>
          </p:cNvPr>
          <p:cNvSpPr/>
          <p:nvPr/>
        </p:nvSpPr>
        <p:spPr bwMode="auto">
          <a:xfrm>
            <a:off x="3675847" y="3371062"/>
            <a:ext cx="1862245" cy="2075878"/>
          </a:xfrm>
          <a:prstGeom prst="circularArrow">
            <a:avLst>
              <a:gd name="adj1" fmla="val 13110"/>
              <a:gd name="adj2" fmla="val 2188770"/>
              <a:gd name="adj3" fmla="val 20563957"/>
              <a:gd name="adj4" fmla="val 12325698"/>
              <a:gd name="adj5" fmla="val 16605"/>
            </a:avLst>
          </a:prstGeom>
          <a:solidFill>
            <a:srgbClr val="FF9300"/>
          </a:solidFill>
          <a:ln w="12700" cap="flat" cmpd="sng" algn="ctr">
            <a:solidFill>
              <a:schemeClr val="tx1"/>
            </a:solid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endParaRPr kumimoji="0" lang="en-US" sz="1800" b="0" i="0" u="none" strike="noStrike" cap="none" normalizeH="0" baseline="0">
              <a:ln>
                <a:noFill/>
              </a:ln>
              <a:solidFill>
                <a:schemeClr val="tx1"/>
              </a:solidFill>
              <a:effectLst/>
              <a:latin typeface="Tahoma" pitchFamily="34" charset="0"/>
            </a:endParaRPr>
          </a:p>
        </p:txBody>
      </p:sp>
      <p:sp>
        <p:nvSpPr>
          <p:cNvPr id="46" name="Circular Arrow 45">
            <a:extLst>
              <a:ext uri="{FF2B5EF4-FFF2-40B4-BE49-F238E27FC236}">
                <a16:creationId xmlns:a16="http://schemas.microsoft.com/office/drawing/2014/main" id="{F5DEF888-346E-927A-A385-0F6693567264}"/>
              </a:ext>
            </a:extLst>
          </p:cNvPr>
          <p:cNvSpPr/>
          <p:nvPr/>
        </p:nvSpPr>
        <p:spPr bwMode="auto">
          <a:xfrm rot="17760216">
            <a:off x="4622497" y="2978387"/>
            <a:ext cx="1675156" cy="2439209"/>
          </a:xfrm>
          <a:prstGeom prst="circularArrow">
            <a:avLst>
              <a:gd name="adj1" fmla="val 13110"/>
              <a:gd name="adj2" fmla="val 2188770"/>
              <a:gd name="adj3" fmla="val 20563957"/>
              <a:gd name="adj4" fmla="val 12325698"/>
              <a:gd name="adj5" fmla="val 16605"/>
            </a:avLst>
          </a:prstGeom>
          <a:solidFill>
            <a:srgbClr val="FFFF00"/>
          </a:solidFill>
          <a:ln w="12700" cap="flat" cmpd="sng" algn="ctr">
            <a:solidFill>
              <a:schemeClr val="tx1"/>
            </a:solid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endParaRPr kumimoji="0" lang="en-US" sz="1800" b="0" i="0" u="none" strike="noStrike" cap="none" normalizeH="0" baseline="0">
              <a:ln>
                <a:noFill/>
              </a:ln>
              <a:solidFill>
                <a:schemeClr val="tx1"/>
              </a:solidFill>
              <a:effectLst/>
              <a:latin typeface="Tahoma" pitchFamily="34" charset="0"/>
            </a:endParaRPr>
          </a:p>
        </p:txBody>
      </p:sp>
      <p:sp>
        <p:nvSpPr>
          <p:cNvPr id="47" name="Circular Arrow 46">
            <a:extLst>
              <a:ext uri="{FF2B5EF4-FFF2-40B4-BE49-F238E27FC236}">
                <a16:creationId xmlns:a16="http://schemas.microsoft.com/office/drawing/2014/main" id="{DD824F05-B39E-7B8E-2523-4AC0CF82CC1F}"/>
              </a:ext>
            </a:extLst>
          </p:cNvPr>
          <p:cNvSpPr/>
          <p:nvPr/>
        </p:nvSpPr>
        <p:spPr bwMode="auto">
          <a:xfrm rot="4346429">
            <a:off x="3247687" y="2853878"/>
            <a:ext cx="2088918" cy="2162192"/>
          </a:xfrm>
          <a:prstGeom prst="circularArrow">
            <a:avLst>
              <a:gd name="adj1" fmla="val 10608"/>
              <a:gd name="adj2" fmla="val 1284355"/>
              <a:gd name="adj3" fmla="val 18387301"/>
              <a:gd name="adj4" fmla="val 10800000"/>
              <a:gd name="adj5" fmla="val 14230"/>
            </a:avLst>
          </a:prstGeom>
          <a:solidFill>
            <a:srgbClr val="00FDFF"/>
          </a:solidFill>
          <a:ln w="12700" cap="flat" cmpd="sng" algn="ctr">
            <a:solidFill>
              <a:schemeClr val="tx1"/>
            </a:solid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endParaRPr kumimoji="0" lang="en-US" sz="1800" b="0" i="0" u="none" strike="noStrike" cap="none" normalizeH="0" baseline="0">
              <a:ln>
                <a:noFill/>
              </a:ln>
              <a:solidFill>
                <a:schemeClr val="tx1"/>
              </a:solidFill>
              <a:effectLst/>
              <a:latin typeface="Tahoma" pitchFamily="34" charset="0"/>
            </a:endParaRPr>
          </a:p>
        </p:txBody>
      </p:sp>
      <p:sp>
        <p:nvSpPr>
          <p:cNvPr id="6" name="Slide Number Placeholder 2">
            <a:extLst>
              <a:ext uri="{FF2B5EF4-FFF2-40B4-BE49-F238E27FC236}">
                <a16:creationId xmlns:a16="http://schemas.microsoft.com/office/drawing/2014/main" id="{FD7B68D3-2D15-CF22-F92B-543FE06DAE86}"/>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2</a:t>
            </a:fld>
            <a:endParaRPr lang="en-US"/>
          </a:p>
        </p:txBody>
      </p:sp>
      <p:sp>
        <p:nvSpPr>
          <p:cNvPr id="7" name="Footer Placeholder 1">
            <a:extLst>
              <a:ext uri="{FF2B5EF4-FFF2-40B4-BE49-F238E27FC236}">
                <a16:creationId xmlns:a16="http://schemas.microsoft.com/office/drawing/2014/main" id="{347F05EB-3E72-F1C6-2BCB-13592D459FC9}"/>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grpSp>
        <p:nvGrpSpPr>
          <p:cNvPr id="63" name="Group 62">
            <a:extLst>
              <a:ext uri="{FF2B5EF4-FFF2-40B4-BE49-F238E27FC236}">
                <a16:creationId xmlns:a16="http://schemas.microsoft.com/office/drawing/2014/main" id="{6BC6DB2A-A7B8-D2B6-86EC-1E418D774C34}"/>
              </a:ext>
            </a:extLst>
          </p:cNvPr>
          <p:cNvGrpSpPr>
            <a:grpSpLocks noChangeAspect="1"/>
          </p:cNvGrpSpPr>
          <p:nvPr/>
        </p:nvGrpSpPr>
        <p:grpSpPr>
          <a:xfrm>
            <a:off x="1439794" y="4630391"/>
            <a:ext cx="2203241" cy="2203098"/>
            <a:chOff x="2571061" y="1387597"/>
            <a:chExt cx="3997524" cy="3997264"/>
          </a:xfrm>
        </p:grpSpPr>
        <p:grpSp>
          <p:nvGrpSpPr>
            <p:cNvPr id="12" name="Group 11">
              <a:extLst>
                <a:ext uri="{FF2B5EF4-FFF2-40B4-BE49-F238E27FC236}">
                  <a16:creationId xmlns:a16="http://schemas.microsoft.com/office/drawing/2014/main" id="{5D6E4DBC-79A5-4434-EADE-FE226789D2F5}"/>
                </a:ext>
              </a:extLst>
            </p:cNvPr>
            <p:cNvGrpSpPr/>
            <p:nvPr/>
          </p:nvGrpSpPr>
          <p:grpSpPr>
            <a:xfrm>
              <a:off x="2571061" y="1387598"/>
              <a:ext cx="3923450" cy="3923450"/>
              <a:chOff x="2571061" y="1387598"/>
              <a:chExt cx="3923450" cy="3923450"/>
            </a:xfrm>
          </p:grpSpPr>
          <p:sp>
            <p:nvSpPr>
              <p:cNvPr id="13" name="Google Shape;467;p41">
                <a:extLst>
                  <a:ext uri="{FF2B5EF4-FFF2-40B4-BE49-F238E27FC236}">
                    <a16:creationId xmlns:a16="http://schemas.microsoft.com/office/drawing/2014/main" id="{0AB4BD12-68F5-D1F6-D204-DF5C46C98A97}"/>
                  </a:ext>
                </a:extLst>
              </p:cNvPr>
              <p:cNvSpPr/>
              <p:nvPr/>
            </p:nvSpPr>
            <p:spPr>
              <a:xfrm>
                <a:off x="2571061" y="1387598"/>
                <a:ext cx="3923450" cy="3923450"/>
              </a:xfrm>
              <a:prstGeom prst="pie">
                <a:avLst>
                  <a:gd name="adj1" fmla="val 10788866"/>
                  <a:gd name="adj2" fmla="val 16200000"/>
                </a:avLst>
              </a:prstGeom>
              <a:solidFill>
                <a:srgbClr val="0432FF"/>
              </a:solidFill>
              <a:ln>
                <a:noFill/>
              </a:ln>
            </p:spPr>
            <p:txBody>
              <a:bodyPr spcFirstLastPara="1" wrap="square" lIns="91425" tIns="91425" rIns="91425" bIns="91425" anchor="ctr" anchorCtr="0">
                <a:noAutofit/>
              </a:bodyPr>
              <a:lstStyle/>
              <a:p>
                <a:endParaRPr sz="1000">
                  <a:latin typeface="+mn-lt"/>
                </a:endParaRPr>
              </a:p>
            </p:txBody>
          </p:sp>
          <p:sp>
            <p:nvSpPr>
              <p:cNvPr id="14" name="Google Shape;471;p41">
                <a:extLst>
                  <a:ext uri="{FF2B5EF4-FFF2-40B4-BE49-F238E27FC236}">
                    <a16:creationId xmlns:a16="http://schemas.microsoft.com/office/drawing/2014/main" id="{CBCA394C-10AD-44BC-99F3-43D53FC011B7}"/>
                  </a:ext>
                </a:extLst>
              </p:cNvPr>
              <p:cNvSpPr/>
              <p:nvPr/>
            </p:nvSpPr>
            <p:spPr>
              <a:xfrm>
                <a:off x="2873829" y="2492829"/>
                <a:ext cx="1571957" cy="580388"/>
              </a:xfrm>
              <a:prstGeom prst="rect">
                <a:avLst/>
              </a:prstGeom>
            </p:spPr>
            <p:txBody>
              <a:bodyPr>
                <a:prstTxWarp prst="textPlain">
                  <a:avLst/>
                </a:prstTxWarp>
              </a:bodyPr>
              <a:lstStyle/>
              <a:p>
                <a:pPr lvl="0" algn="ctr"/>
                <a:r>
                  <a:rPr lang="en-US" sz="1000" b="1" dirty="0">
                    <a:solidFill>
                      <a:schemeClr val="lt1"/>
                    </a:solidFill>
                    <a:latin typeface="+mn-lt"/>
                  </a:rPr>
                  <a:t>Inspection</a:t>
                </a:r>
                <a:endParaRPr sz="1000" b="1" dirty="0">
                  <a:solidFill>
                    <a:schemeClr val="lt1"/>
                  </a:solidFill>
                  <a:latin typeface="+mn-lt"/>
                </a:endParaRPr>
              </a:p>
            </p:txBody>
          </p:sp>
        </p:grpSp>
        <p:grpSp>
          <p:nvGrpSpPr>
            <p:cNvPr id="15" name="Group 14">
              <a:extLst>
                <a:ext uri="{FF2B5EF4-FFF2-40B4-BE49-F238E27FC236}">
                  <a16:creationId xmlns:a16="http://schemas.microsoft.com/office/drawing/2014/main" id="{A9321E5B-D0AE-EC90-E64B-E341EE9B970E}"/>
                </a:ext>
              </a:extLst>
            </p:cNvPr>
            <p:cNvGrpSpPr/>
            <p:nvPr/>
          </p:nvGrpSpPr>
          <p:grpSpPr>
            <a:xfrm>
              <a:off x="2645135" y="1387597"/>
              <a:ext cx="3923450" cy="3923450"/>
              <a:chOff x="2645135" y="1387597"/>
              <a:chExt cx="3923450" cy="3923450"/>
            </a:xfrm>
          </p:grpSpPr>
          <p:sp>
            <p:nvSpPr>
              <p:cNvPr id="16" name="Google Shape;468;p41">
                <a:extLst>
                  <a:ext uri="{FF2B5EF4-FFF2-40B4-BE49-F238E27FC236}">
                    <a16:creationId xmlns:a16="http://schemas.microsoft.com/office/drawing/2014/main" id="{77B85498-2E7E-ED79-4FF4-2BB96D600886}"/>
                  </a:ext>
                </a:extLst>
              </p:cNvPr>
              <p:cNvSpPr/>
              <p:nvPr/>
            </p:nvSpPr>
            <p:spPr>
              <a:xfrm rot="5400000">
                <a:off x="2645135" y="1387597"/>
                <a:ext cx="3923450" cy="3923450"/>
              </a:xfrm>
              <a:prstGeom prst="pie">
                <a:avLst>
                  <a:gd name="adj1" fmla="val 10788866"/>
                  <a:gd name="adj2" fmla="val 16200000"/>
                </a:avLst>
              </a:prstGeom>
              <a:solidFill>
                <a:srgbClr val="00FA00"/>
              </a:solidFill>
              <a:ln>
                <a:noFill/>
              </a:ln>
            </p:spPr>
            <p:txBody>
              <a:bodyPr spcFirstLastPara="1" wrap="square" lIns="91425" tIns="91425" rIns="91425" bIns="91425" anchor="ctr" anchorCtr="0">
                <a:noAutofit/>
              </a:bodyPr>
              <a:lstStyle/>
              <a:p>
                <a:endParaRPr sz="1000">
                  <a:latin typeface="+mn-lt"/>
                </a:endParaRPr>
              </a:p>
            </p:txBody>
          </p:sp>
          <p:sp>
            <p:nvSpPr>
              <p:cNvPr id="43" name="Google Shape;471;p41">
                <a:extLst>
                  <a:ext uri="{FF2B5EF4-FFF2-40B4-BE49-F238E27FC236}">
                    <a16:creationId xmlns:a16="http://schemas.microsoft.com/office/drawing/2014/main" id="{973716F4-630E-DC18-5E52-2F2FBDBC7DBA}"/>
                  </a:ext>
                </a:extLst>
              </p:cNvPr>
              <p:cNvSpPr/>
              <p:nvPr/>
            </p:nvSpPr>
            <p:spPr>
              <a:xfrm>
                <a:off x="4696851" y="2506448"/>
                <a:ext cx="1671292" cy="580388"/>
              </a:xfrm>
              <a:prstGeom prst="rect">
                <a:avLst/>
              </a:prstGeom>
            </p:spPr>
            <p:txBody>
              <a:bodyPr>
                <a:prstTxWarp prst="textPlain">
                  <a:avLst/>
                </a:prstTxWarp>
              </a:bodyPr>
              <a:lstStyle/>
              <a:p>
                <a:pPr lvl="0" algn="ctr"/>
                <a:r>
                  <a:rPr lang="en-US" sz="1000" b="1" dirty="0">
                    <a:solidFill>
                      <a:schemeClr val="lt1"/>
                    </a:solidFill>
                    <a:latin typeface="+mn-lt"/>
                  </a:rPr>
                  <a:t>Field Study</a:t>
                </a:r>
                <a:endParaRPr sz="1000" b="1" dirty="0">
                  <a:solidFill>
                    <a:schemeClr val="lt1"/>
                  </a:solidFill>
                  <a:latin typeface="+mn-lt"/>
                </a:endParaRPr>
              </a:p>
            </p:txBody>
          </p:sp>
        </p:grpSp>
        <p:grpSp>
          <p:nvGrpSpPr>
            <p:cNvPr id="48" name="Group 47">
              <a:extLst>
                <a:ext uri="{FF2B5EF4-FFF2-40B4-BE49-F238E27FC236}">
                  <a16:creationId xmlns:a16="http://schemas.microsoft.com/office/drawing/2014/main" id="{449DFD39-8617-00E8-41F5-C087ED415255}"/>
                </a:ext>
              </a:extLst>
            </p:cNvPr>
            <p:cNvGrpSpPr/>
            <p:nvPr/>
          </p:nvGrpSpPr>
          <p:grpSpPr>
            <a:xfrm>
              <a:off x="2571061" y="1457662"/>
              <a:ext cx="3923450" cy="3923450"/>
              <a:chOff x="2571061" y="1457662"/>
              <a:chExt cx="3923450" cy="3923450"/>
            </a:xfrm>
          </p:grpSpPr>
          <p:sp>
            <p:nvSpPr>
              <p:cNvPr id="49" name="Google Shape;470;p41">
                <a:extLst>
                  <a:ext uri="{FF2B5EF4-FFF2-40B4-BE49-F238E27FC236}">
                    <a16:creationId xmlns:a16="http://schemas.microsoft.com/office/drawing/2014/main" id="{EA9CDEAF-F376-8B5B-8055-0F944FF59624}"/>
                  </a:ext>
                </a:extLst>
              </p:cNvPr>
              <p:cNvSpPr/>
              <p:nvPr/>
            </p:nvSpPr>
            <p:spPr>
              <a:xfrm rot="16200000">
                <a:off x="2571061" y="1457662"/>
                <a:ext cx="3923450" cy="3923450"/>
              </a:xfrm>
              <a:prstGeom prst="pie">
                <a:avLst>
                  <a:gd name="adj1" fmla="val 10788866"/>
                  <a:gd name="adj2" fmla="val 16200000"/>
                </a:avLst>
              </a:prstGeom>
              <a:solidFill>
                <a:srgbClr val="FF2600"/>
              </a:solidFill>
              <a:ln>
                <a:noFill/>
              </a:ln>
            </p:spPr>
            <p:txBody>
              <a:bodyPr spcFirstLastPara="1" wrap="square" lIns="91425" tIns="91425" rIns="91425" bIns="91425" anchor="ctr" anchorCtr="0">
                <a:noAutofit/>
              </a:bodyPr>
              <a:lstStyle/>
              <a:p>
                <a:endParaRPr sz="1000">
                  <a:latin typeface="+mn-lt"/>
                </a:endParaRPr>
              </a:p>
            </p:txBody>
          </p:sp>
          <p:sp>
            <p:nvSpPr>
              <p:cNvPr id="59" name="Google Shape;471;p41">
                <a:extLst>
                  <a:ext uri="{FF2B5EF4-FFF2-40B4-BE49-F238E27FC236}">
                    <a16:creationId xmlns:a16="http://schemas.microsoft.com/office/drawing/2014/main" id="{2356FD91-AC67-E7A5-B012-185C612F1FAE}"/>
                  </a:ext>
                </a:extLst>
              </p:cNvPr>
              <p:cNvSpPr/>
              <p:nvPr/>
            </p:nvSpPr>
            <p:spPr>
              <a:xfrm>
                <a:off x="2873828" y="3913082"/>
                <a:ext cx="1571957" cy="580388"/>
              </a:xfrm>
              <a:prstGeom prst="rect">
                <a:avLst/>
              </a:prstGeom>
            </p:spPr>
            <p:txBody>
              <a:bodyPr>
                <a:prstTxWarp prst="textPlain">
                  <a:avLst/>
                </a:prstTxWarp>
              </a:bodyPr>
              <a:lstStyle/>
              <a:p>
                <a:pPr lvl="0" algn="ctr"/>
                <a:r>
                  <a:rPr lang="en-US" sz="1000" b="1" dirty="0">
                    <a:solidFill>
                      <a:schemeClr val="lt1"/>
                    </a:solidFill>
                    <a:latin typeface="+mn-lt"/>
                  </a:rPr>
                  <a:t>Lab Study</a:t>
                </a:r>
                <a:endParaRPr sz="1000" b="1" dirty="0">
                  <a:solidFill>
                    <a:schemeClr val="lt1"/>
                  </a:solidFill>
                  <a:latin typeface="+mn-lt"/>
                </a:endParaRPr>
              </a:p>
            </p:txBody>
          </p:sp>
        </p:grpSp>
        <p:grpSp>
          <p:nvGrpSpPr>
            <p:cNvPr id="60" name="Group 59">
              <a:extLst>
                <a:ext uri="{FF2B5EF4-FFF2-40B4-BE49-F238E27FC236}">
                  <a16:creationId xmlns:a16="http://schemas.microsoft.com/office/drawing/2014/main" id="{FAF38D2F-139F-4A1A-4A7E-D25707308BF0}"/>
                </a:ext>
              </a:extLst>
            </p:cNvPr>
            <p:cNvGrpSpPr/>
            <p:nvPr/>
          </p:nvGrpSpPr>
          <p:grpSpPr>
            <a:xfrm>
              <a:off x="2645135" y="1461411"/>
              <a:ext cx="3923450" cy="3923450"/>
              <a:chOff x="2645135" y="1461411"/>
              <a:chExt cx="3923450" cy="3923450"/>
            </a:xfrm>
          </p:grpSpPr>
          <p:sp>
            <p:nvSpPr>
              <p:cNvPr id="61" name="Google Shape;469;p41">
                <a:extLst>
                  <a:ext uri="{FF2B5EF4-FFF2-40B4-BE49-F238E27FC236}">
                    <a16:creationId xmlns:a16="http://schemas.microsoft.com/office/drawing/2014/main" id="{9813A47D-C134-7529-509B-B51143E59C36}"/>
                  </a:ext>
                </a:extLst>
              </p:cNvPr>
              <p:cNvSpPr/>
              <p:nvPr/>
            </p:nvSpPr>
            <p:spPr>
              <a:xfrm rot="10800000">
                <a:off x="2645135" y="1461411"/>
                <a:ext cx="3923450" cy="3923450"/>
              </a:xfrm>
              <a:prstGeom prst="pie">
                <a:avLst>
                  <a:gd name="adj1" fmla="val 10788866"/>
                  <a:gd name="adj2" fmla="val 16200000"/>
                </a:avLst>
              </a:prstGeom>
              <a:solidFill>
                <a:srgbClr val="FFFC00"/>
              </a:solidFill>
              <a:ln>
                <a:noFill/>
              </a:ln>
            </p:spPr>
            <p:txBody>
              <a:bodyPr spcFirstLastPara="1" wrap="square" lIns="91425" tIns="91425" rIns="91425" bIns="91425" anchor="ctr" anchorCtr="0">
                <a:noAutofit/>
              </a:bodyPr>
              <a:lstStyle/>
              <a:p>
                <a:endParaRPr sz="1000">
                  <a:latin typeface="+mn-lt"/>
                </a:endParaRPr>
              </a:p>
            </p:txBody>
          </p:sp>
          <p:sp>
            <p:nvSpPr>
              <p:cNvPr id="62" name="Google Shape;471;p41">
                <a:extLst>
                  <a:ext uri="{FF2B5EF4-FFF2-40B4-BE49-F238E27FC236}">
                    <a16:creationId xmlns:a16="http://schemas.microsoft.com/office/drawing/2014/main" id="{2D736859-9035-B77C-2CC9-92E31F3805DA}"/>
                  </a:ext>
                </a:extLst>
              </p:cNvPr>
              <p:cNvSpPr/>
              <p:nvPr/>
            </p:nvSpPr>
            <p:spPr>
              <a:xfrm>
                <a:off x="4674478" y="3936970"/>
                <a:ext cx="1571957" cy="580388"/>
              </a:xfrm>
              <a:prstGeom prst="rect">
                <a:avLst/>
              </a:prstGeom>
              <a:ln>
                <a:noFill/>
              </a:ln>
            </p:spPr>
            <p:txBody>
              <a:bodyPr>
                <a:prstTxWarp prst="textPlain">
                  <a:avLst/>
                </a:prstTxWarp>
              </a:bodyPr>
              <a:lstStyle/>
              <a:p>
                <a:pPr lvl="0" algn="ctr"/>
                <a:r>
                  <a:rPr lang="en-US" sz="1000" b="1" dirty="0">
                    <a:ln>
                      <a:solidFill>
                        <a:schemeClr val="accent1"/>
                      </a:solidFill>
                    </a:ln>
                    <a:solidFill>
                      <a:schemeClr val="lt1"/>
                    </a:solidFill>
                    <a:latin typeface="+mn-lt"/>
                  </a:rPr>
                  <a:t>Surveys</a:t>
                </a:r>
                <a:endParaRPr sz="1000" b="1" dirty="0">
                  <a:ln>
                    <a:solidFill>
                      <a:schemeClr val="accent1"/>
                    </a:solidFill>
                  </a:ln>
                  <a:solidFill>
                    <a:schemeClr val="lt1"/>
                  </a:solidFill>
                  <a:latin typeface="+mn-lt"/>
                </a:endParaRPr>
              </a:p>
            </p:txBody>
          </p:sp>
        </p:grpSp>
      </p:grpSp>
    </p:spTree>
    <p:extLst>
      <p:ext uri="{BB962C8B-B14F-4D97-AF65-F5344CB8AC3E}">
        <p14:creationId xmlns:p14="http://schemas.microsoft.com/office/powerpoint/2010/main" val="141051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p:bldP spid="19" grpId="0"/>
      <p:bldP spid="20" grpId="0"/>
      <p:bldP spid="22" grpId="0"/>
      <p:bldP spid="44" grpId="0" animBg="1"/>
      <p:bldP spid="45" grpId="0" animBg="1"/>
      <p:bldP spid="46"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3B3552F-EDAD-22F8-342D-6A5B1527C5FD}"/>
              </a:ext>
            </a:extLst>
          </p:cNvPr>
          <p:cNvSpPr>
            <a:spLocks noGrp="1"/>
          </p:cNvSpPr>
          <p:nvPr>
            <p:ph type="title"/>
          </p:nvPr>
        </p:nvSpPr>
        <p:spPr/>
        <p:txBody>
          <a:bodyPr/>
          <a:lstStyle/>
          <a:p>
            <a:r>
              <a:rPr lang="en-US" dirty="0"/>
              <a:t>Web Experiment</a:t>
            </a:r>
          </a:p>
        </p:txBody>
      </p:sp>
      <p:grpSp>
        <p:nvGrpSpPr>
          <p:cNvPr id="48" name="Group 47">
            <a:extLst>
              <a:ext uri="{FF2B5EF4-FFF2-40B4-BE49-F238E27FC236}">
                <a16:creationId xmlns:a16="http://schemas.microsoft.com/office/drawing/2014/main" id="{EBE5CD65-8FC0-8850-B73F-2298E4EC27BF}"/>
              </a:ext>
            </a:extLst>
          </p:cNvPr>
          <p:cNvGrpSpPr/>
          <p:nvPr/>
        </p:nvGrpSpPr>
        <p:grpSpPr>
          <a:xfrm>
            <a:off x="80351" y="1541826"/>
            <a:ext cx="4311380" cy="1322892"/>
            <a:chOff x="80351" y="1541826"/>
            <a:chExt cx="4311380" cy="1322892"/>
          </a:xfrm>
        </p:grpSpPr>
        <p:sp>
          <p:nvSpPr>
            <p:cNvPr id="5" name="Graphic 1">
              <a:extLst>
                <a:ext uri="{FF2B5EF4-FFF2-40B4-BE49-F238E27FC236}">
                  <a16:creationId xmlns:a16="http://schemas.microsoft.com/office/drawing/2014/main" id="{597F8562-6FE9-4D5A-92C4-9745D4E2A143}"/>
                </a:ext>
              </a:extLst>
            </p:cNvPr>
            <p:cNvSpPr/>
            <p:nvPr/>
          </p:nvSpPr>
          <p:spPr>
            <a:xfrm>
              <a:off x="80351" y="1541826"/>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1">
                <a:alpha val="70000"/>
              </a:schemeClr>
            </a:solidFill>
            <a:ln w="9525" cap="flat">
              <a:noFill/>
              <a:prstDash val="solid"/>
              <a:miter/>
            </a:ln>
          </p:spPr>
          <p:txBody>
            <a:bodyPr rtlCol="0" anchor="ctr"/>
            <a:lstStyle/>
            <a:p>
              <a:endParaRPr lang="en-US" sz="1100"/>
            </a:p>
          </p:txBody>
        </p:sp>
        <p:grpSp>
          <p:nvGrpSpPr>
            <p:cNvPr id="9" name="Group 34">
              <a:extLst>
                <a:ext uri="{FF2B5EF4-FFF2-40B4-BE49-F238E27FC236}">
                  <a16:creationId xmlns:a16="http://schemas.microsoft.com/office/drawing/2014/main" id="{2FCC44A7-4540-4BA4-9BD8-9058CF921F32}"/>
                </a:ext>
              </a:extLst>
            </p:cNvPr>
            <p:cNvGrpSpPr/>
            <p:nvPr/>
          </p:nvGrpSpPr>
          <p:grpSpPr>
            <a:xfrm>
              <a:off x="1229452" y="1650703"/>
              <a:ext cx="2862817" cy="1033178"/>
              <a:chOff x="4965552" y="1736224"/>
              <a:chExt cx="2232248" cy="906829"/>
            </a:xfrm>
          </p:grpSpPr>
          <p:sp>
            <p:nvSpPr>
              <p:cNvPr id="10" name="TextBox 9">
                <a:extLst>
                  <a:ext uri="{FF2B5EF4-FFF2-40B4-BE49-F238E27FC236}">
                    <a16:creationId xmlns:a16="http://schemas.microsoft.com/office/drawing/2014/main" id="{395B6347-C6D6-4BDA-AC6D-40E2D746C559}"/>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bg1"/>
                    </a:solidFill>
                    <a:latin typeface="+mn-lt"/>
                    <a:cs typeface="Arial" pitchFamily="34" charset="0"/>
                  </a:rPr>
                  <a:t>Why do A/B Test? </a:t>
                </a:r>
              </a:p>
              <a:p>
                <a:r>
                  <a:rPr lang="en-US" altLang="ko-KR" sz="1100" dirty="0">
                    <a:solidFill>
                      <a:schemeClr val="bg1"/>
                    </a:solidFill>
                    <a:latin typeface="+mn-lt"/>
                    <a:cs typeface="Arial" pitchFamily="34" charset="0"/>
                  </a:rPr>
                  <a:t>Why not Hippo?</a:t>
                </a:r>
              </a:p>
              <a:p>
                <a:r>
                  <a:rPr lang="en-US" altLang="ko-KR" sz="1100" dirty="0">
                    <a:solidFill>
                      <a:schemeClr val="bg1"/>
                    </a:solidFill>
                    <a:latin typeface="+mn-lt"/>
                    <a:cs typeface="Arial" pitchFamily="34" charset="0"/>
                  </a:rPr>
                  <a:t>Examples of design choices</a:t>
                </a:r>
              </a:p>
            </p:txBody>
          </p:sp>
          <p:sp>
            <p:nvSpPr>
              <p:cNvPr id="11" name="TextBox 10">
                <a:extLst>
                  <a:ext uri="{FF2B5EF4-FFF2-40B4-BE49-F238E27FC236}">
                    <a16:creationId xmlns:a16="http://schemas.microsoft.com/office/drawing/2014/main" id="{F0FE1885-EB97-4687-8906-B33FC629DD35}"/>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A/B Testing</a:t>
                </a:r>
                <a:endParaRPr lang="ko-KR" altLang="en-US" sz="2400" b="1" dirty="0">
                  <a:solidFill>
                    <a:schemeClr val="bg1"/>
                  </a:solidFill>
                  <a:latin typeface="+mn-lt"/>
                  <a:cs typeface="Arial" pitchFamily="34" charset="0"/>
                </a:endParaRPr>
              </a:p>
            </p:txBody>
          </p:sp>
        </p:grpSp>
        <p:sp>
          <p:nvSpPr>
            <p:cNvPr id="19" name="TextBox 18">
              <a:extLst>
                <a:ext uri="{FF2B5EF4-FFF2-40B4-BE49-F238E27FC236}">
                  <a16:creationId xmlns:a16="http://schemas.microsoft.com/office/drawing/2014/main" id="{6102086D-D70B-494E-8132-C2EC430CACA8}"/>
                </a:ext>
              </a:extLst>
            </p:cNvPr>
            <p:cNvSpPr txBox="1"/>
            <p:nvPr/>
          </p:nvSpPr>
          <p:spPr>
            <a:xfrm>
              <a:off x="500256" y="1544792"/>
              <a:ext cx="297532" cy="1295988"/>
            </a:xfrm>
            <a:custGeom>
              <a:avLst/>
              <a:gdLst/>
              <a:ahLst/>
              <a:cxnLst/>
              <a:rect l="l" t="t" r="r" b="b"/>
              <a:pathLst>
                <a:path w="227065" h="739219">
                  <a:moveTo>
                    <a:pt x="143714" y="253845"/>
                  </a:moveTo>
                  <a:cubicBezTo>
                    <a:pt x="141980" y="253254"/>
                    <a:pt x="139770" y="253772"/>
                    <a:pt x="137085" y="255400"/>
                  </a:cubicBezTo>
                  <a:cubicBezTo>
                    <a:pt x="126313" y="259609"/>
                    <a:pt x="121254" y="267411"/>
                    <a:pt x="121907" y="278805"/>
                  </a:cubicBezTo>
                  <a:cubicBezTo>
                    <a:pt x="121907" y="283760"/>
                    <a:pt x="126375" y="283382"/>
                    <a:pt x="135312" y="277669"/>
                  </a:cubicBezTo>
                  <a:cubicBezTo>
                    <a:pt x="146271" y="270122"/>
                    <a:pt x="150330" y="263880"/>
                    <a:pt x="147489" y="258946"/>
                  </a:cubicBezTo>
                  <a:cubicBezTo>
                    <a:pt x="146706" y="256136"/>
                    <a:pt x="145448" y="254436"/>
                    <a:pt x="143714" y="253845"/>
                  </a:cubicBezTo>
                  <a:close/>
                  <a:moveTo>
                    <a:pt x="227065" y="0"/>
                  </a:moveTo>
                  <a:cubicBezTo>
                    <a:pt x="225116" y="17075"/>
                    <a:pt x="224142" y="37338"/>
                    <a:pt x="224142" y="60790"/>
                  </a:cubicBezTo>
                  <a:cubicBezTo>
                    <a:pt x="223385" y="79783"/>
                    <a:pt x="223385" y="111337"/>
                    <a:pt x="224142" y="155451"/>
                  </a:cubicBezTo>
                  <a:lnTo>
                    <a:pt x="224142" y="266519"/>
                  </a:lnTo>
                  <a:cubicBezTo>
                    <a:pt x="219590" y="273559"/>
                    <a:pt x="217905" y="283097"/>
                    <a:pt x="219087" y="295134"/>
                  </a:cubicBezTo>
                  <a:cubicBezTo>
                    <a:pt x="220176" y="305885"/>
                    <a:pt x="222514" y="314334"/>
                    <a:pt x="226101" y="320482"/>
                  </a:cubicBezTo>
                  <a:cubicBezTo>
                    <a:pt x="222192" y="326931"/>
                    <a:pt x="220238" y="336039"/>
                    <a:pt x="220238" y="347806"/>
                  </a:cubicBezTo>
                  <a:cubicBezTo>
                    <a:pt x="219502" y="358910"/>
                    <a:pt x="219772" y="375638"/>
                    <a:pt x="221047" y="397990"/>
                  </a:cubicBezTo>
                  <a:cubicBezTo>
                    <a:pt x="221814" y="412505"/>
                    <a:pt x="222198" y="422095"/>
                    <a:pt x="222198" y="426760"/>
                  </a:cubicBezTo>
                  <a:cubicBezTo>
                    <a:pt x="222198" y="435863"/>
                    <a:pt x="222198" y="444670"/>
                    <a:pt x="222198" y="453182"/>
                  </a:cubicBezTo>
                  <a:cubicBezTo>
                    <a:pt x="212742" y="461953"/>
                    <a:pt x="207154" y="474674"/>
                    <a:pt x="205433" y="491345"/>
                  </a:cubicBezTo>
                  <a:cubicBezTo>
                    <a:pt x="202945" y="511427"/>
                    <a:pt x="209181" y="527886"/>
                    <a:pt x="224142" y="540721"/>
                  </a:cubicBezTo>
                  <a:cubicBezTo>
                    <a:pt x="223374" y="555588"/>
                    <a:pt x="222721" y="568661"/>
                    <a:pt x="222182" y="579941"/>
                  </a:cubicBezTo>
                  <a:cubicBezTo>
                    <a:pt x="222182" y="592320"/>
                    <a:pt x="222509" y="606654"/>
                    <a:pt x="223162" y="622941"/>
                  </a:cubicBezTo>
                  <a:cubicBezTo>
                    <a:pt x="223162" y="640483"/>
                    <a:pt x="223162" y="654780"/>
                    <a:pt x="223162" y="665832"/>
                  </a:cubicBezTo>
                  <a:cubicBezTo>
                    <a:pt x="223162" y="681611"/>
                    <a:pt x="222674" y="704124"/>
                    <a:pt x="221700" y="733371"/>
                  </a:cubicBezTo>
                  <a:lnTo>
                    <a:pt x="186787" y="733371"/>
                  </a:lnTo>
                  <a:cubicBezTo>
                    <a:pt x="164445" y="734004"/>
                    <a:pt x="147359" y="734652"/>
                    <a:pt x="135530" y="735315"/>
                  </a:cubicBezTo>
                  <a:cubicBezTo>
                    <a:pt x="116443" y="736549"/>
                    <a:pt x="98263" y="737850"/>
                    <a:pt x="80991" y="739219"/>
                  </a:cubicBezTo>
                  <a:cubicBezTo>
                    <a:pt x="82339" y="725648"/>
                    <a:pt x="83334" y="714072"/>
                    <a:pt x="83977" y="704492"/>
                  </a:cubicBezTo>
                  <a:cubicBezTo>
                    <a:pt x="84589" y="698915"/>
                    <a:pt x="84895" y="689776"/>
                    <a:pt x="84895" y="677075"/>
                  </a:cubicBezTo>
                  <a:cubicBezTo>
                    <a:pt x="85558" y="657356"/>
                    <a:pt x="86211" y="642670"/>
                    <a:pt x="86854" y="633018"/>
                  </a:cubicBezTo>
                  <a:cubicBezTo>
                    <a:pt x="88233" y="614958"/>
                    <a:pt x="91162" y="599956"/>
                    <a:pt x="95641" y="588013"/>
                  </a:cubicBezTo>
                  <a:cubicBezTo>
                    <a:pt x="91753" y="567008"/>
                    <a:pt x="88824" y="512708"/>
                    <a:pt x="86854" y="425112"/>
                  </a:cubicBezTo>
                  <a:cubicBezTo>
                    <a:pt x="84252" y="331119"/>
                    <a:pt x="85226" y="269437"/>
                    <a:pt x="89778" y="240066"/>
                  </a:cubicBezTo>
                  <a:cubicBezTo>
                    <a:pt x="91737" y="232985"/>
                    <a:pt x="92390" y="219906"/>
                    <a:pt x="91737" y="200830"/>
                  </a:cubicBezTo>
                  <a:cubicBezTo>
                    <a:pt x="91094" y="185538"/>
                    <a:pt x="90115" y="165471"/>
                    <a:pt x="88798" y="140631"/>
                  </a:cubicBezTo>
                  <a:cubicBezTo>
                    <a:pt x="98118" y="140631"/>
                    <a:pt x="103297" y="139988"/>
                    <a:pt x="104334" y="138702"/>
                  </a:cubicBezTo>
                  <a:cubicBezTo>
                    <a:pt x="105059" y="137976"/>
                    <a:pt x="105422" y="136732"/>
                    <a:pt x="105422" y="134970"/>
                  </a:cubicBezTo>
                  <a:cubicBezTo>
                    <a:pt x="105422" y="134192"/>
                    <a:pt x="104894" y="133487"/>
                    <a:pt x="103836" y="132855"/>
                  </a:cubicBezTo>
                  <a:cubicBezTo>
                    <a:pt x="104904" y="131797"/>
                    <a:pt x="102893" y="132570"/>
                    <a:pt x="97802" y="135172"/>
                  </a:cubicBezTo>
                  <a:cubicBezTo>
                    <a:pt x="92328" y="129325"/>
                    <a:pt x="87497" y="126043"/>
                    <a:pt x="83308" y="125328"/>
                  </a:cubicBezTo>
                  <a:cubicBezTo>
                    <a:pt x="76372" y="124084"/>
                    <a:pt x="65657" y="124436"/>
                    <a:pt x="51164" y="126386"/>
                  </a:cubicBezTo>
                  <a:lnTo>
                    <a:pt x="0" y="126386"/>
                  </a:lnTo>
                  <a:lnTo>
                    <a:pt x="0" y="979"/>
                  </a:lnTo>
                  <a:lnTo>
                    <a:pt x="124379" y="979"/>
                  </a:lnTo>
                  <a:cubicBezTo>
                    <a:pt x="123073" y="8558"/>
                    <a:pt x="123509" y="12601"/>
                    <a:pt x="125686" y="13109"/>
                  </a:cubicBezTo>
                  <a:cubicBezTo>
                    <a:pt x="129035" y="14778"/>
                    <a:pt x="133425" y="15613"/>
                    <a:pt x="138858" y="15613"/>
                  </a:cubicBezTo>
                  <a:cubicBezTo>
                    <a:pt x="142663" y="15613"/>
                    <a:pt x="144762" y="15349"/>
                    <a:pt x="145156" y="14820"/>
                  </a:cubicBezTo>
                  <a:cubicBezTo>
                    <a:pt x="146711" y="16904"/>
                    <a:pt x="144555" y="12290"/>
                    <a:pt x="138687" y="979"/>
                  </a:cubicBezTo>
                  <a:lnTo>
                    <a:pt x="166244" y="979"/>
                  </a:lnTo>
                  <a:cubicBezTo>
                    <a:pt x="175378" y="979"/>
                    <a:pt x="182552" y="979"/>
                    <a:pt x="187767" y="979"/>
                  </a:cubicBezTo>
                  <a:cubicBezTo>
                    <a:pt x="197969" y="979"/>
                    <a:pt x="211068" y="653"/>
                    <a:pt x="227065" y="0"/>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accent6"/>
                </a:solidFill>
                <a:latin typeface="Tahoma" panose="020B0604030504040204" pitchFamily="34" charset="0"/>
                <a:ea typeface="HY목각파임B" panose="02030600000101010101" pitchFamily="18" charset="-127"/>
                <a:cs typeface="Arial" pitchFamily="34" charset="0"/>
              </a:endParaRPr>
            </a:p>
          </p:txBody>
        </p:sp>
      </p:grpSp>
      <p:sp>
        <p:nvSpPr>
          <p:cNvPr id="2" name="Footer Placeholder 1">
            <a:extLst>
              <a:ext uri="{FF2B5EF4-FFF2-40B4-BE49-F238E27FC236}">
                <a16:creationId xmlns:a16="http://schemas.microsoft.com/office/drawing/2014/main" id="{AE5EC585-1A8B-A514-B22E-913A3DD96C87}"/>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34" name="Slide Number Placeholder 2">
            <a:extLst>
              <a:ext uri="{FF2B5EF4-FFF2-40B4-BE49-F238E27FC236}">
                <a16:creationId xmlns:a16="http://schemas.microsoft.com/office/drawing/2014/main" id="{080D9D5B-FAC2-1EFE-35E0-1D9CE6F18F7A}"/>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20</a:t>
            </a:fld>
            <a:endParaRPr lang="en-US"/>
          </a:p>
        </p:txBody>
      </p:sp>
      <p:grpSp>
        <p:nvGrpSpPr>
          <p:cNvPr id="47" name="Group 46">
            <a:extLst>
              <a:ext uri="{FF2B5EF4-FFF2-40B4-BE49-F238E27FC236}">
                <a16:creationId xmlns:a16="http://schemas.microsoft.com/office/drawing/2014/main" id="{FDC56CA2-81B4-EEE0-DB81-433E6010A87D}"/>
              </a:ext>
            </a:extLst>
          </p:cNvPr>
          <p:cNvGrpSpPr/>
          <p:nvPr/>
        </p:nvGrpSpPr>
        <p:grpSpPr>
          <a:xfrm>
            <a:off x="80351" y="3117449"/>
            <a:ext cx="4311380" cy="1325793"/>
            <a:chOff x="80351" y="3117449"/>
            <a:chExt cx="4311380" cy="1325793"/>
          </a:xfrm>
        </p:grpSpPr>
        <p:sp>
          <p:nvSpPr>
            <p:cNvPr id="4" name="Graphic 40">
              <a:extLst>
                <a:ext uri="{FF2B5EF4-FFF2-40B4-BE49-F238E27FC236}">
                  <a16:creationId xmlns:a16="http://schemas.microsoft.com/office/drawing/2014/main" id="{B5DF1D81-39D6-4474-A83A-9F1E16F40E6A}"/>
                </a:ext>
              </a:extLst>
            </p:cNvPr>
            <p:cNvSpPr/>
            <p:nvPr/>
          </p:nvSpPr>
          <p:spPr>
            <a:xfrm flipV="1">
              <a:off x="80351" y="3120350"/>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2">
                <a:alpha val="70000"/>
              </a:schemeClr>
            </a:solidFill>
            <a:ln w="9525" cap="flat">
              <a:noFill/>
              <a:prstDash val="solid"/>
              <a:miter/>
            </a:ln>
          </p:spPr>
          <p:txBody>
            <a:bodyPr rtlCol="0" anchor="ctr"/>
            <a:lstStyle/>
            <a:p>
              <a:endParaRPr lang="en-US" sz="1100"/>
            </a:p>
          </p:txBody>
        </p:sp>
        <p:sp>
          <p:nvSpPr>
            <p:cNvPr id="20" name="TextBox 19">
              <a:extLst>
                <a:ext uri="{FF2B5EF4-FFF2-40B4-BE49-F238E27FC236}">
                  <a16:creationId xmlns:a16="http://schemas.microsoft.com/office/drawing/2014/main" id="{E321D59D-ED04-4384-9701-F5482BFA86EB}"/>
                </a:ext>
              </a:extLst>
            </p:cNvPr>
            <p:cNvSpPr txBox="1"/>
            <p:nvPr/>
          </p:nvSpPr>
          <p:spPr>
            <a:xfrm>
              <a:off x="268354" y="3117449"/>
              <a:ext cx="761343" cy="1298404"/>
            </a:xfrm>
            <a:custGeom>
              <a:avLst/>
              <a:gdLst/>
              <a:ahLst/>
              <a:cxnLst/>
              <a:rect l="l" t="t" r="r" b="b"/>
              <a:pathLst>
                <a:path w="581030" h="740597">
                  <a:moveTo>
                    <a:pt x="54747" y="594747"/>
                  </a:moveTo>
                  <a:lnTo>
                    <a:pt x="49006" y="596561"/>
                  </a:lnTo>
                  <a:cubicBezTo>
                    <a:pt x="43299" y="598514"/>
                    <a:pt x="41452" y="599701"/>
                    <a:pt x="43466" y="600121"/>
                  </a:cubicBezTo>
                  <a:cubicBezTo>
                    <a:pt x="44109" y="603107"/>
                    <a:pt x="46115" y="603299"/>
                    <a:pt x="49484" y="600696"/>
                  </a:cubicBezTo>
                  <a:cubicBezTo>
                    <a:pt x="52926" y="600696"/>
                    <a:pt x="54647" y="599043"/>
                    <a:pt x="54647" y="595735"/>
                  </a:cubicBezTo>
                  <a:close/>
                  <a:moveTo>
                    <a:pt x="444139" y="79025"/>
                  </a:moveTo>
                  <a:cubicBezTo>
                    <a:pt x="442657" y="78605"/>
                    <a:pt x="440695" y="79171"/>
                    <a:pt x="438253" y="80720"/>
                  </a:cubicBezTo>
                  <a:cubicBezTo>
                    <a:pt x="426745" y="85541"/>
                    <a:pt x="421261" y="92555"/>
                    <a:pt x="421800" y="101761"/>
                  </a:cubicBezTo>
                  <a:cubicBezTo>
                    <a:pt x="422007" y="108449"/>
                    <a:pt x="426963" y="108894"/>
                    <a:pt x="436667" y="103099"/>
                  </a:cubicBezTo>
                  <a:cubicBezTo>
                    <a:pt x="447418" y="96267"/>
                    <a:pt x="450912" y="89647"/>
                    <a:pt x="447148" y="83240"/>
                  </a:cubicBezTo>
                  <a:cubicBezTo>
                    <a:pt x="446625" y="80850"/>
                    <a:pt x="445622" y="79445"/>
                    <a:pt x="444139" y="79025"/>
                  </a:cubicBezTo>
                  <a:close/>
                  <a:moveTo>
                    <a:pt x="277327" y="491"/>
                  </a:moveTo>
                  <a:cubicBezTo>
                    <a:pt x="304408" y="-857"/>
                    <a:pt x="336241" y="574"/>
                    <a:pt x="372828" y="4783"/>
                  </a:cubicBezTo>
                  <a:lnTo>
                    <a:pt x="402407" y="30583"/>
                  </a:lnTo>
                  <a:lnTo>
                    <a:pt x="427803" y="24720"/>
                  </a:lnTo>
                  <a:cubicBezTo>
                    <a:pt x="464224" y="40064"/>
                    <a:pt x="492346" y="64817"/>
                    <a:pt x="512169" y="98978"/>
                  </a:cubicBezTo>
                  <a:cubicBezTo>
                    <a:pt x="533360" y="135285"/>
                    <a:pt x="542245" y="176558"/>
                    <a:pt x="538824" y="222798"/>
                  </a:cubicBezTo>
                  <a:cubicBezTo>
                    <a:pt x="536833" y="241418"/>
                    <a:pt x="532640" y="258898"/>
                    <a:pt x="526243" y="275237"/>
                  </a:cubicBezTo>
                  <a:cubicBezTo>
                    <a:pt x="522334" y="283718"/>
                    <a:pt x="517503" y="292743"/>
                    <a:pt x="511749" y="302312"/>
                  </a:cubicBezTo>
                  <a:cubicBezTo>
                    <a:pt x="506814" y="310254"/>
                    <a:pt x="504144" y="315038"/>
                    <a:pt x="503740" y="316666"/>
                  </a:cubicBezTo>
                  <a:cubicBezTo>
                    <a:pt x="503222" y="316884"/>
                    <a:pt x="504917" y="319154"/>
                    <a:pt x="508825" y="323477"/>
                  </a:cubicBezTo>
                  <a:cubicBezTo>
                    <a:pt x="491843" y="355482"/>
                    <a:pt x="464509" y="387637"/>
                    <a:pt x="426823" y="419943"/>
                  </a:cubicBezTo>
                  <a:cubicBezTo>
                    <a:pt x="403413" y="440014"/>
                    <a:pt x="355794" y="472346"/>
                    <a:pt x="283968" y="516937"/>
                  </a:cubicBezTo>
                  <a:cubicBezTo>
                    <a:pt x="265887" y="536459"/>
                    <a:pt x="248469" y="552850"/>
                    <a:pt x="231715" y="566110"/>
                  </a:cubicBezTo>
                  <a:cubicBezTo>
                    <a:pt x="202821" y="587322"/>
                    <a:pt x="179390" y="600401"/>
                    <a:pt x="161423" y="605346"/>
                  </a:cubicBezTo>
                  <a:lnTo>
                    <a:pt x="241793" y="600479"/>
                  </a:lnTo>
                  <a:lnTo>
                    <a:pt x="254094" y="626823"/>
                  </a:lnTo>
                  <a:lnTo>
                    <a:pt x="280438" y="605346"/>
                  </a:lnTo>
                  <a:cubicBezTo>
                    <a:pt x="328305" y="608021"/>
                    <a:pt x="371247" y="608073"/>
                    <a:pt x="409265" y="605502"/>
                  </a:cubicBezTo>
                  <a:cubicBezTo>
                    <a:pt x="445873" y="602982"/>
                    <a:pt x="477199" y="597726"/>
                    <a:pt x="503242" y="589733"/>
                  </a:cubicBezTo>
                  <a:lnTo>
                    <a:pt x="581030" y="608083"/>
                  </a:lnTo>
                  <a:cubicBezTo>
                    <a:pt x="578283" y="625687"/>
                    <a:pt x="576603" y="643561"/>
                    <a:pt x="575992" y="661704"/>
                  </a:cubicBezTo>
                  <a:cubicBezTo>
                    <a:pt x="575359" y="678821"/>
                    <a:pt x="575738" y="699904"/>
                    <a:pt x="577127" y="724952"/>
                  </a:cubicBezTo>
                  <a:lnTo>
                    <a:pt x="516414" y="724952"/>
                  </a:lnTo>
                  <a:cubicBezTo>
                    <a:pt x="488557" y="724309"/>
                    <a:pt x="467313" y="724293"/>
                    <a:pt x="452685" y="724905"/>
                  </a:cubicBezTo>
                  <a:cubicBezTo>
                    <a:pt x="428414" y="726180"/>
                    <a:pt x="398400" y="729456"/>
                    <a:pt x="362642" y="734734"/>
                  </a:cubicBezTo>
                  <a:cubicBezTo>
                    <a:pt x="353716" y="726377"/>
                    <a:pt x="347500" y="721764"/>
                    <a:pt x="343996" y="720893"/>
                  </a:cubicBezTo>
                  <a:cubicBezTo>
                    <a:pt x="338263" y="717762"/>
                    <a:pt x="331234" y="720354"/>
                    <a:pt x="322909" y="728669"/>
                  </a:cubicBezTo>
                  <a:cubicBezTo>
                    <a:pt x="308176" y="729467"/>
                    <a:pt x="293480" y="729539"/>
                    <a:pt x="278820" y="728886"/>
                  </a:cubicBezTo>
                  <a:cubicBezTo>
                    <a:pt x="271055" y="728886"/>
                    <a:pt x="258692" y="728560"/>
                    <a:pt x="241730" y="727907"/>
                  </a:cubicBezTo>
                  <a:cubicBezTo>
                    <a:pt x="218849" y="727253"/>
                    <a:pt x="202847" y="727238"/>
                    <a:pt x="193723" y="727860"/>
                  </a:cubicBezTo>
                  <a:cubicBezTo>
                    <a:pt x="179489" y="728461"/>
                    <a:pt x="169111" y="730711"/>
                    <a:pt x="162589" y="734609"/>
                  </a:cubicBezTo>
                  <a:lnTo>
                    <a:pt x="4883" y="740597"/>
                  </a:lnTo>
                  <a:cubicBezTo>
                    <a:pt x="4883" y="717404"/>
                    <a:pt x="4556" y="693662"/>
                    <a:pt x="3903" y="669371"/>
                  </a:cubicBezTo>
                  <a:cubicBezTo>
                    <a:pt x="3260" y="642322"/>
                    <a:pt x="1959" y="609296"/>
                    <a:pt x="0" y="570293"/>
                  </a:cubicBezTo>
                  <a:cubicBezTo>
                    <a:pt x="23140" y="558972"/>
                    <a:pt x="58442" y="537604"/>
                    <a:pt x="105905" y="506191"/>
                  </a:cubicBezTo>
                  <a:cubicBezTo>
                    <a:pt x="139589" y="483112"/>
                    <a:pt x="183532" y="453062"/>
                    <a:pt x="237734" y="416039"/>
                  </a:cubicBezTo>
                  <a:cubicBezTo>
                    <a:pt x="247469" y="421244"/>
                    <a:pt x="257095" y="419803"/>
                    <a:pt x="266613" y="411716"/>
                  </a:cubicBezTo>
                  <a:cubicBezTo>
                    <a:pt x="276016" y="405133"/>
                    <a:pt x="282397" y="391421"/>
                    <a:pt x="285756" y="370583"/>
                  </a:cubicBezTo>
                  <a:cubicBezTo>
                    <a:pt x="314112" y="356752"/>
                    <a:pt x="338859" y="335846"/>
                    <a:pt x="359999" y="307864"/>
                  </a:cubicBezTo>
                  <a:cubicBezTo>
                    <a:pt x="381128" y="279270"/>
                    <a:pt x="393973" y="250008"/>
                    <a:pt x="398535" y="220076"/>
                  </a:cubicBezTo>
                  <a:lnTo>
                    <a:pt x="415704" y="205536"/>
                  </a:lnTo>
                  <a:lnTo>
                    <a:pt x="399126" y="201881"/>
                  </a:lnTo>
                  <a:lnTo>
                    <a:pt x="399126" y="178523"/>
                  </a:lnTo>
                  <a:cubicBezTo>
                    <a:pt x="389588" y="154968"/>
                    <a:pt x="373233" y="139121"/>
                    <a:pt x="350061" y="130982"/>
                  </a:cubicBezTo>
                  <a:cubicBezTo>
                    <a:pt x="338864" y="127406"/>
                    <a:pt x="319503" y="125617"/>
                    <a:pt x="291977" y="125617"/>
                  </a:cubicBezTo>
                  <a:lnTo>
                    <a:pt x="256644" y="125617"/>
                  </a:lnTo>
                  <a:cubicBezTo>
                    <a:pt x="258593" y="115208"/>
                    <a:pt x="257256" y="110636"/>
                    <a:pt x="252632" y="111901"/>
                  </a:cubicBezTo>
                  <a:cubicBezTo>
                    <a:pt x="247127" y="112212"/>
                    <a:pt x="244374" y="118738"/>
                    <a:pt x="244374" y="131480"/>
                  </a:cubicBezTo>
                  <a:lnTo>
                    <a:pt x="187223" y="128525"/>
                  </a:lnTo>
                  <a:cubicBezTo>
                    <a:pt x="167566" y="126587"/>
                    <a:pt x="153139" y="126270"/>
                    <a:pt x="143943" y="127577"/>
                  </a:cubicBezTo>
                  <a:cubicBezTo>
                    <a:pt x="130092" y="129298"/>
                    <a:pt x="114935" y="135425"/>
                    <a:pt x="98471" y="145958"/>
                  </a:cubicBezTo>
                  <a:lnTo>
                    <a:pt x="18537" y="149038"/>
                  </a:lnTo>
                  <a:cubicBezTo>
                    <a:pt x="21792" y="127224"/>
                    <a:pt x="23094" y="103519"/>
                    <a:pt x="22440" y="77921"/>
                  </a:cubicBezTo>
                  <a:cubicBezTo>
                    <a:pt x="22440" y="52666"/>
                    <a:pt x="21139" y="30650"/>
                    <a:pt x="18537" y="11874"/>
                  </a:cubicBezTo>
                  <a:lnTo>
                    <a:pt x="116651" y="6292"/>
                  </a:lnTo>
                  <a:cubicBezTo>
                    <a:pt x="125318" y="7079"/>
                    <a:pt x="134079" y="8153"/>
                    <a:pt x="142932" y="9511"/>
                  </a:cubicBezTo>
                  <a:cubicBezTo>
                    <a:pt x="147598" y="10102"/>
                    <a:pt x="154928" y="11548"/>
                    <a:pt x="164922" y="13850"/>
                  </a:cubicBezTo>
                  <a:cubicBezTo>
                    <a:pt x="175621" y="15892"/>
                    <a:pt x="182879" y="16913"/>
                    <a:pt x="186694" y="16913"/>
                  </a:cubicBezTo>
                  <a:cubicBezTo>
                    <a:pt x="190188" y="17566"/>
                    <a:pt x="192629" y="16104"/>
                    <a:pt x="194019" y="12528"/>
                  </a:cubicBezTo>
                  <a:cubicBezTo>
                    <a:pt x="224126" y="5177"/>
                    <a:pt x="251896" y="1165"/>
                    <a:pt x="277327" y="491"/>
                  </a:cubicBezTo>
                  <a:close/>
                </a:path>
              </a:pathLst>
            </a:custGeom>
            <a:solidFill>
              <a:srgbClr val="FFFF00"/>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36" name="Group 34">
              <a:extLst>
                <a:ext uri="{FF2B5EF4-FFF2-40B4-BE49-F238E27FC236}">
                  <a16:creationId xmlns:a16="http://schemas.microsoft.com/office/drawing/2014/main" id="{CC2B4BEE-4B2B-63ED-2960-C6896D43E81F}"/>
                </a:ext>
              </a:extLst>
            </p:cNvPr>
            <p:cNvGrpSpPr/>
            <p:nvPr/>
          </p:nvGrpSpPr>
          <p:grpSpPr>
            <a:xfrm>
              <a:off x="1279305" y="3297731"/>
              <a:ext cx="2862817" cy="1033178"/>
              <a:chOff x="4965552" y="1736224"/>
              <a:chExt cx="2232248" cy="906829"/>
            </a:xfrm>
          </p:grpSpPr>
          <p:sp>
            <p:nvSpPr>
              <p:cNvPr id="37" name="TextBox 36">
                <a:extLst>
                  <a:ext uri="{FF2B5EF4-FFF2-40B4-BE49-F238E27FC236}">
                    <a16:creationId xmlns:a16="http://schemas.microsoft.com/office/drawing/2014/main" id="{8B6D0AB8-837C-505A-3D80-4D6DA62C85D9}"/>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rgbClr val="FFFF00"/>
                    </a:solidFill>
                    <a:latin typeface="+mn-lt"/>
                    <a:cs typeface="Arial" pitchFamily="34" charset="0"/>
                  </a:rPr>
                  <a:t>What are control and treatment conditions?</a:t>
                </a:r>
              </a:p>
              <a:p>
                <a:r>
                  <a:rPr lang="en-US" altLang="ko-KR" sz="1100" dirty="0">
                    <a:solidFill>
                      <a:srgbClr val="FFFF00"/>
                    </a:solidFill>
                    <a:latin typeface="+mn-lt"/>
                    <a:cs typeface="Arial" pitchFamily="34" charset="0"/>
                  </a:rPr>
                  <a:t>How to decide on design choices?</a:t>
                </a:r>
              </a:p>
              <a:p>
                <a:r>
                  <a:rPr lang="en-US" altLang="ko-KR" sz="1100" dirty="0">
                    <a:solidFill>
                      <a:srgbClr val="FFFF00"/>
                    </a:solidFill>
                    <a:latin typeface="+mn-lt"/>
                    <a:cs typeface="Arial" pitchFamily="34" charset="0"/>
                  </a:rPr>
                  <a:t>Understanding test population</a:t>
                </a:r>
                <a:endParaRPr lang="ko-KR" altLang="en-US" sz="1100" dirty="0">
                  <a:solidFill>
                    <a:srgbClr val="FFFF00"/>
                  </a:solidFill>
                  <a:latin typeface="+mn-lt"/>
                  <a:cs typeface="Arial" pitchFamily="34" charset="0"/>
                </a:endParaRPr>
              </a:p>
            </p:txBody>
          </p:sp>
          <p:sp>
            <p:nvSpPr>
              <p:cNvPr id="38" name="TextBox 37">
                <a:extLst>
                  <a:ext uri="{FF2B5EF4-FFF2-40B4-BE49-F238E27FC236}">
                    <a16:creationId xmlns:a16="http://schemas.microsoft.com/office/drawing/2014/main" id="{98AC1DFF-8180-D216-336E-9909641C6CCC}"/>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rgbClr val="FFFF00"/>
                    </a:solidFill>
                    <a:latin typeface="+mn-lt"/>
                    <a:cs typeface="Arial" pitchFamily="34" charset="0"/>
                  </a:rPr>
                  <a:t>Designing Test</a:t>
                </a:r>
                <a:endParaRPr lang="ko-KR" altLang="en-US" sz="2400" b="1" dirty="0">
                  <a:solidFill>
                    <a:srgbClr val="FFFF00"/>
                  </a:solidFill>
                  <a:latin typeface="+mn-lt"/>
                  <a:cs typeface="Arial" pitchFamily="34" charset="0"/>
                </a:endParaRPr>
              </a:p>
            </p:txBody>
          </p:sp>
        </p:grpSp>
      </p:grpSp>
      <p:grpSp>
        <p:nvGrpSpPr>
          <p:cNvPr id="46" name="Group 45">
            <a:extLst>
              <a:ext uri="{FF2B5EF4-FFF2-40B4-BE49-F238E27FC236}">
                <a16:creationId xmlns:a16="http://schemas.microsoft.com/office/drawing/2014/main" id="{E1032C43-8E07-C43A-9EA7-E60622CEEBCD}"/>
              </a:ext>
            </a:extLst>
          </p:cNvPr>
          <p:cNvGrpSpPr/>
          <p:nvPr/>
        </p:nvGrpSpPr>
        <p:grpSpPr>
          <a:xfrm>
            <a:off x="4741382" y="1531229"/>
            <a:ext cx="4311380" cy="1349641"/>
            <a:chOff x="80351" y="4672121"/>
            <a:chExt cx="4311380" cy="1349641"/>
          </a:xfrm>
        </p:grpSpPr>
        <p:sp>
          <p:nvSpPr>
            <p:cNvPr id="6" name="Graphic 40">
              <a:extLst>
                <a:ext uri="{FF2B5EF4-FFF2-40B4-BE49-F238E27FC236}">
                  <a16:creationId xmlns:a16="http://schemas.microsoft.com/office/drawing/2014/main" id="{B6A2D43B-CC59-4F28-9971-10078B6FCA04}"/>
                </a:ext>
              </a:extLst>
            </p:cNvPr>
            <p:cNvSpPr/>
            <p:nvPr/>
          </p:nvSpPr>
          <p:spPr>
            <a:xfrm flipH="1">
              <a:off x="80351" y="4698870"/>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rgbClr val="92D050">
                <a:alpha val="70000"/>
              </a:srgbClr>
            </a:solidFill>
            <a:ln w="9525" cap="flat">
              <a:noFill/>
              <a:prstDash val="solid"/>
              <a:miter/>
            </a:ln>
          </p:spPr>
          <p:txBody>
            <a:bodyPr rtlCol="0" anchor="ctr"/>
            <a:lstStyle/>
            <a:p>
              <a:endParaRPr lang="en-US" sz="1100"/>
            </a:p>
          </p:txBody>
        </p:sp>
        <p:sp>
          <p:nvSpPr>
            <p:cNvPr id="21" name="TextBox 20">
              <a:extLst>
                <a:ext uri="{FF2B5EF4-FFF2-40B4-BE49-F238E27FC236}">
                  <a16:creationId xmlns:a16="http://schemas.microsoft.com/office/drawing/2014/main" id="{5227CD8F-D820-4484-B5CF-F1DEF4E8C868}"/>
                </a:ext>
              </a:extLst>
            </p:cNvPr>
            <p:cNvSpPr txBox="1"/>
            <p:nvPr/>
          </p:nvSpPr>
          <p:spPr>
            <a:xfrm>
              <a:off x="281767" y="4672121"/>
              <a:ext cx="734511" cy="1303621"/>
            </a:xfrm>
            <a:custGeom>
              <a:avLst/>
              <a:gdLst/>
              <a:ahLst/>
              <a:cxnLst/>
              <a:rect l="l" t="t" r="r" b="b"/>
              <a:pathLst>
                <a:path w="560550" h="743574">
                  <a:moveTo>
                    <a:pt x="61016" y="691698"/>
                  </a:moveTo>
                  <a:cubicBezTo>
                    <a:pt x="60752" y="691488"/>
                    <a:pt x="60376" y="692083"/>
                    <a:pt x="59889" y="693483"/>
                  </a:cubicBezTo>
                  <a:cubicBezTo>
                    <a:pt x="50807" y="696293"/>
                    <a:pt x="47826" y="698268"/>
                    <a:pt x="50946" y="699408"/>
                  </a:cubicBezTo>
                  <a:cubicBezTo>
                    <a:pt x="51641" y="702155"/>
                    <a:pt x="54176" y="702228"/>
                    <a:pt x="58551" y="699626"/>
                  </a:cubicBezTo>
                  <a:cubicBezTo>
                    <a:pt x="61153" y="699626"/>
                    <a:pt x="62128" y="697998"/>
                    <a:pt x="61475" y="694743"/>
                  </a:cubicBezTo>
                  <a:cubicBezTo>
                    <a:pt x="61433" y="692923"/>
                    <a:pt x="61280" y="691908"/>
                    <a:pt x="61016" y="691698"/>
                  </a:cubicBezTo>
                  <a:close/>
                  <a:moveTo>
                    <a:pt x="369120" y="48019"/>
                  </a:moveTo>
                  <a:cubicBezTo>
                    <a:pt x="367782" y="48286"/>
                    <a:pt x="366002" y="49158"/>
                    <a:pt x="363778" y="50636"/>
                  </a:cubicBezTo>
                  <a:cubicBezTo>
                    <a:pt x="352477" y="55612"/>
                    <a:pt x="346827" y="62849"/>
                    <a:pt x="346827" y="72345"/>
                  </a:cubicBezTo>
                  <a:cubicBezTo>
                    <a:pt x="346827" y="79375"/>
                    <a:pt x="351352" y="80297"/>
                    <a:pt x="360403" y="75113"/>
                  </a:cubicBezTo>
                  <a:cubicBezTo>
                    <a:pt x="371248" y="67162"/>
                    <a:pt x="375047" y="58468"/>
                    <a:pt x="371802" y="49034"/>
                  </a:cubicBezTo>
                  <a:cubicBezTo>
                    <a:pt x="371351" y="48090"/>
                    <a:pt x="370457" y="47752"/>
                    <a:pt x="369120" y="48019"/>
                  </a:cubicBezTo>
                  <a:close/>
                  <a:moveTo>
                    <a:pt x="304714" y="0"/>
                  </a:moveTo>
                  <a:cubicBezTo>
                    <a:pt x="366080" y="1421"/>
                    <a:pt x="417954" y="19305"/>
                    <a:pt x="460336" y="53653"/>
                  </a:cubicBezTo>
                  <a:cubicBezTo>
                    <a:pt x="500221" y="87285"/>
                    <a:pt x="521230" y="124811"/>
                    <a:pt x="523366" y="166229"/>
                  </a:cubicBezTo>
                  <a:lnTo>
                    <a:pt x="510770" y="212821"/>
                  </a:lnTo>
                  <a:lnTo>
                    <a:pt x="533226" y="205994"/>
                  </a:lnTo>
                  <a:cubicBezTo>
                    <a:pt x="531028" y="246313"/>
                    <a:pt x="518696" y="279293"/>
                    <a:pt x="496229" y="304932"/>
                  </a:cubicBezTo>
                  <a:cubicBezTo>
                    <a:pt x="481974" y="323759"/>
                    <a:pt x="459497" y="338030"/>
                    <a:pt x="428798" y="347745"/>
                  </a:cubicBezTo>
                  <a:lnTo>
                    <a:pt x="476090" y="362798"/>
                  </a:lnTo>
                  <a:lnTo>
                    <a:pt x="477117" y="375785"/>
                  </a:lnTo>
                  <a:lnTo>
                    <a:pt x="477412" y="374804"/>
                  </a:lnTo>
                  <a:cubicBezTo>
                    <a:pt x="499526" y="384342"/>
                    <a:pt x="517825" y="400158"/>
                    <a:pt x="532308" y="422251"/>
                  </a:cubicBezTo>
                  <a:cubicBezTo>
                    <a:pt x="547590" y="445164"/>
                    <a:pt x="557004" y="469030"/>
                    <a:pt x="560550" y="493850"/>
                  </a:cubicBezTo>
                  <a:lnTo>
                    <a:pt x="547968" y="601854"/>
                  </a:lnTo>
                  <a:lnTo>
                    <a:pt x="534190" y="603176"/>
                  </a:lnTo>
                  <a:lnTo>
                    <a:pt x="544936" y="605991"/>
                  </a:lnTo>
                  <a:cubicBezTo>
                    <a:pt x="527104" y="641842"/>
                    <a:pt x="502351" y="670436"/>
                    <a:pt x="470678" y="691772"/>
                  </a:cubicBezTo>
                  <a:cubicBezTo>
                    <a:pt x="451508" y="704338"/>
                    <a:pt x="425424" y="716893"/>
                    <a:pt x="392424" y="729438"/>
                  </a:cubicBezTo>
                  <a:lnTo>
                    <a:pt x="357713" y="719671"/>
                  </a:lnTo>
                  <a:lnTo>
                    <a:pt x="346096" y="735207"/>
                  </a:lnTo>
                  <a:cubicBezTo>
                    <a:pt x="325485" y="739779"/>
                    <a:pt x="304621" y="742397"/>
                    <a:pt x="283502" y="743061"/>
                  </a:cubicBezTo>
                  <a:cubicBezTo>
                    <a:pt x="269174" y="743735"/>
                    <a:pt x="246521" y="743745"/>
                    <a:pt x="215542" y="743092"/>
                  </a:cubicBezTo>
                  <a:lnTo>
                    <a:pt x="153212" y="743092"/>
                  </a:lnTo>
                  <a:cubicBezTo>
                    <a:pt x="153855" y="727800"/>
                    <a:pt x="152673" y="719023"/>
                    <a:pt x="149667" y="716763"/>
                  </a:cubicBezTo>
                  <a:cubicBezTo>
                    <a:pt x="147624" y="712202"/>
                    <a:pt x="142943" y="718049"/>
                    <a:pt x="135624" y="734305"/>
                  </a:cubicBezTo>
                  <a:cubicBezTo>
                    <a:pt x="122509" y="734305"/>
                    <a:pt x="111747" y="734632"/>
                    <a:pt x="103339" y="735285"/>
                  </a:cubicBezTo>
                  <a:cubicBezTo>
                    <a:pt x="97678" y="735285"/>
                    <a:pt x="89457" y="735285"/>
                    <a:pt x="78675" y="735285"/>
                  </a:cubicBezTo>
                  <a:cubicBezTo>
                    <a:pt x="66928" y="734632"/>
                    <a:pt x="57359" y="734305"/>
                    <a:pt x="49967" y="734305"/>
                  </a:cubicBezTo>
                  <a:cubicBezTo>
                    <a:pt x="38168" y="734305"/>
                    <a:pt x="21513" y="734958"/>
                    <a:pt x="0" y="736265"/>
                  </a:cubicBezTo>
                  <a:cubicBezTo>
                    <a:pt x="4583" y="707795"/>
                    <a:pt x="7185" y="683882"/>
                    <a:pt x="7807" y="664526"/>
                  </a:cubicBezTo>
                  <a:cubicBezTo>
                    <a:pt x="8460" y="647036"/>
                    <a:pt x="7807" y="625606"/>
                    <a:pt x="5848" y="600237"/>
                  </a:cubicBezTo>
                  <a:lnTo>
                    <a:pt x="61335" y="604451"/>
                  </a:lnTo>
                  <a:cubicBezTo>
                    <a:pt x="82827" y="606981"/>
                    <a:pt x="100042" y="608567"/>
                    <a:pt x="112981" y="609210"/>
                  </a:cubicBezTo>
                  <a:cubicBezTo>
                    <a:pt x="131954" y="610444"/>
                    <a:pt x="155498" y="610055"/>
                    <a:pt x="183615" y="608044"/>
                  </a:cubicBezTo>
                  <a:lnTo>
                    <a:pt x="186865" y="617157"/>
                  </a:lnTo>
                  <a:cubicBezTo>
                    <a:pt x="187716" y="618867"/>
                    <a:pt x="188535" y="619920"/>
                    <a:pt x="189323" y="620314"/>
                  </a:cubicBezTo>
                  <a:cubicBezTo>
                    <a:pt x="190774" y="621890"/>
                    <a:pt x="194029" y="622045"/>
                    <a:pt x="199089" y="620780"/>
                  </a:cubicBezTo>
                  <a:cubicBezTo>
                    <a:pt x="210597" y="621392"/>
                    <a:pt x="221716" y="621698"/>
                    <a:pt x="232447" y="621698"/>
                  </a:cubicBezTo>
                  <a:cubicBezTo>
                    <a:pt x="238190" y="621698"/>
                    <a:pt x="244343" y="621107"/>
                    <a:pt x="250906" y="619925"/>
                  </a:cubicBezTo>
                  <a:lnTo>
                    <a:pt x="262290" y="618961"/>
                  </a:lnTo>
                  <a:cubicBezTo>
                    <a:pt x="301313" y="617053"/>
                    <a:pt x="331239" y="611994"/>
                    <a:pt x="352068" y="603783"/>
                  </a:cubicBezTo>
                  <a:cubicBezTo>
                    <a:pt x="369516" y="596225"/>
                    <a:pt x="384731" y="584105"/>
                    <a:pt x="397711" y="567423"/>
                  </a:cubicBezTo>
                  <a:lnTo>
                    <a:pt x="414740" y="554562"/>
                  </a:lnTo>
                  <a:lnTo>
                    <a:pt x="407897" y="540224"/>
                  </a:lnTo>
                  <a:cubicBezTo>
                    <a:pt x="412459" y="514761"/>
                    <a:pt x="411811" y="493373"/>
                    <a:pt x="405953" y="476059"/>
                  </a:cubicBezTo>
                  <a:cubicBezTo>
                    <a:pt x="397742" y="456298"/>
                    <a:pt x="378236" y="440892"/>
                    <a:pt x="347433" y="429840"/>
                  </a:cubicBezTo>
                  <a:cubicBezTo>
                    <a:pt x="344634" y="429840"/>
                    <a:pt x="341654" y="428259"/>
                    <a:pt x="338491" y="425097"/>
                  </a:cubicBezTo>
                  <a:cubicBezTo>
                    <a:pt x="337838" y="424444"/>
                    <a:pt x="336630" y="423236"/>
                    <a:pt x="334868" y="421474"/>
                  </a:cubicBezTo>
                  <a:cubicBezTo>
                    <a:pt x="332556" y="418229"/>
                    <a:pt x="330555" y="416337"/>
                    <a:pt x="328865" y="415798"/>
                  </a:cubicBezTo>
                  <a:cubicBezTo>
                    <a:pt x="324531" y="414108"/>
                    <a:pt x="316968" y="415212"/>
                    <a:pt x="306176" y="419110"/>
                  </a:cubicBezTo>
                  <a:lnTo>
                    <a:pt x="260097" y="416062"/>
                  </a:lnTo>
                  <a:cubicBezTo>
                    <a:pt x="229533" y="414196"/>
                    <a:pt x="206771" y="413263"/>
                    <a:pt x="191811" y="413263"/>
                  </a:cubicBezTo>
                  <a:cubicBezTo>
                    <a:pt x="167084" y="412610"/>
                    <a:pt x="146411" y="413257"/>
                    <a:pt x="129792" y="415207"/>
                  </a:cubicBezTo>
                  <a:cubicBezTo>
                    <a:pt x="131741" y="391579"/>
                    <a:pt x="132716" y="370045"/>
                    <a:pt x="132716" y="350606"/>
                  </a:cubicBezTo>
                  <a:cubicBezTo>
                    <a:pt x="132716" y="329840"/>
                    <a:pt x="131741" y="306357"/>
                    <a:pt x="129792" y="280158"/>
                  </a:cubicBezTo>
                  <a:cubicBezTo>
                    <a:pt x="165830" y="282108"/>
                    <a:pt x="203951" y="283082"/>
                    <a:pt x="244157" y="283082"/>
                  </a:cubicBezTo>
                  <a:cubicBezTo>
                    <a:pt x="284694" y="283082"/>
                    <a:pt x="311982" y="281615"/>
                    <a:pt x="326019" y="278681"/>
                  </a:cubicBezTo>
                  <a:cubicBezTo>
                    <a:pt x="337548" y="275229"/>
                    <a:pt x="348911" y="268194"/>
                    <a:pt x="360108" y="257578"/>
                  </a:cubicBezTo>
                  <a:cubicBezTo>
                    <a:pt x="366277" y="251419"/>
                    <a:pt x="373752" y="242063"/>
                    <a:pt x="382533" y="229508"/>
                  </a:cubicBezTo>
                  <a:lnTo>
                    <a:pt x="385457" y="228528"/>
                  </a:lnTo>
                  <a:cubicBezTo>
                    <a:pt x="382201" y="223396"/>
                    <a:pt x="382077" y="217310"/>
                    <a:pt x="385083" y="210271"/>
                  </a:cubicBezTo>
                  <a:cubicBezTo>
                    <a:pt x="387188" y="206092"/>
                    <a:pt x="391081" y="201567"/>
                    <a:pt x="396762" y="196694"/>
                  </a:cubicBezTo>
                  <a:cubicBezTo>
                    <a:pt x="398338" y="195377"/>
                    <a:pt x="399126" y="195243"/>
                    <a:pt x="399126" y="196290"/>
                  </a:cubicBezTo>
                  <a:cubicBezTo>
                    <a:pt x="399769" y="196497"/>
                    <a:pt x="398271" y="195362"/>
                    <a:pt x="394632" y="192884"/>
                  </a:cubicBezTo>
                  <a:cubicBezTo>
                    <a:pt x="393854" y="184331"/>
                    <a:pt x="392512" y="178385"/>
                    <a:pt x="390604" y="175047"/>
                  </a:cubicBezTo>
                  <a:cubicBezTo>
                    <a:pt x="388116" y="170578"/>
                    <a:pt x="382844" y="165778"/>
                    <a:pt x="374788" y="160646"/>
                  </a:cubicBezTo>
                  <a:cubicBezTo>
                    <a:pt x="373119" y="153389"/>
                    <a:pt x="362974" y="146966"/>
                    <a:pt x="344354" y="141378"/>
                  </a:cubicBezTo>
                  <a:cubicBezTo>
                    <a:pt x="328969" y="136557"/>
                    <a:pt x="309887" y="134473"/>
                    <a:pt x="287110" y="135126"/>
                  </a:cubicBezTo>
                  <a:cubicBezTo>
                    <a:pt x="281812" y="131871"/>
                    <a:pt x="274000" y="130243"/>
                    <a:pt x="263674" y="130243"/>
                  </a:cubicBezTo>
                  <a:cubicBezTo>
                    <a:pt x="256956" y="130243"/>
                    <a:pt x="244914" y="130860"/>
                    <a:pt x="227548" y="132094"/>
                  </a:cubicBezTo>
                  <a:cubicBezTo>
                    <a:pt x="211219" y="133462"/>
                    <a:pt x="199395" y="134147"/>
                    <a:pt x="192075" y="134147"/>
                  </a:cubicBezTo>
                  <a:cubicBezTo>
                    <a:pt x="178504" y="134800"/>
                    <a:pt x="167551" y="134800"/>
                    <a:pt x="159215" y="134147"/>
                  </a:cubicBezTo>
                  <a:lnTo>
                    <a:pt x="119606" y="137039"/>
                  </a:lnTo>
                  <a:cubicBezTo>
                    <a:pt x="106377" y="137672"/>
                    <a:pt x="95719" y="138610"/>
                    <a:pt x="87632" y="139854"/>
                  </a:cubicBezTo>
                  <a:cubicBezTo>
                    <a:pt x="73169" y="141171"/>
                    <a:pt x="53715" y="143830"/>
                    <a:pt x="29268" y="147832"/>
                  </a:cubicBezTo>
                  <a:lnTo>
                    <a:pt x="31227" y="126604"/>
                  </a:lnTo>
                  <a:cubicBezTo>
                    <a:pt x="35157" y="104065"/>
                    <a:pt x="37432" y="87441"/>
                    <a:pt x="38054" y="76731"/>
                  </a:cubicBezTo>
                  <a:cubicBezTo>
                    <a:pt x="39361" y="59801"/>
                    <a:pt x="37733" y="40703"/>
                    <a:pt x="33171" y="19440"/>
                  </a:cubicBezTo>
                  <a:cubicBezTo>
                    <a:pt x="51584" y="22042"/>
                    <a:pt x="64989" y="23343"/>
                    <a:pt x="73387" y="23343"/>
                  </a:cubicBezTo>
                  <a:cubicBezTo>
                    <a:pt x="78301" y="23343"/>
                    <a:pt x="84698" y="22783"/>
                    <a:pt x="92578" y="21663"/>
                  </a:cubicBezTo>
                  <a:cubicBezTo>
                    <a:pt x="96476" y="20679"/>
                    <a:pt x="101312" y="19616"/>
                    <a:pt x="107087" y="18475"/>
                  </a:cubicBezTo>
                  <a:cubicBezTo>
                    <a:pt x="113245" y="18475"/>
                    <a:pt x="119912" y="18475"/>
                    <a:pt x="127086" y="18475"/>
                  </a:cubicBezTo>
                  <a:lnTo>
                    <a:pt x="134754" y="22463"/>
                  </a:lnTo>
                  <a:lnTo>
                    <a:pt x="159610" y="16007"/>
                  </a:lnTo>
                  <a:cubicBezTo>
                    <a:pt x="183446" y="10307"/>
                    <a:pt x="203941" y="6952"/>
                    <a:pt x="221094" y="5941"/>
                  </a:cubicBezTo>
                  <a:cubicBezTo>
                    <a:pt x="234323" y="5246"/>
                    <a:pt x="249097" y="5915"/>
                    <a:pt x="265415" y="7947"/>
                  </a:cubicBezTo>
                  <a:cubicBezTo>
                    <a:pt x="273430" y="8486"/>
                    <a:pt x="279106" y="8522"/>
                    <a:pt x="282444" y="8056"/>
                  </a:cubicBezTo>
                  <a:cubicBezTo>
                    <a:pt x="289142" y="7444"/>
                    <a:pt x="296565" y="4759"/>
                    <a:pt x="304714" y="0"/>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39" name="Group 34">
              <a:extLst>
                <a:ext uri="{FF2B5EF4-FFF2-40B4-BE49-F238E27FC236}">
                  <a16:creationId xmlns:a16="http://schemas.microsoft.com/office/drawing/2014/main" id="{5549ADAF-7B38-85FD-2AAC-2BE45CCC9E79}"/>
                </a:ext>
              </a:extLst>
            </p:cNvPr>
            <p:cNvGrpSpPr/>
            <p:nvPr/>
          </p:nvGrpSpPr>
          <p:grpSpPr>
            <a:xfrm>
              <a:off x="1229452" y="4876255"/>
              <a:ext cx="2862817" cy="1033178"/>
              <a:chOff x="4965552" y="1736224"/>
              <a:chExt cx="2232248" cy="906829"/>
            </a:xfrm>
          </p:grpSpPr>
          <p:sp>
            <p:nvSpPr>
              <p:cNvPr id="40" name="TextBox 39">
                <a:extLst>
                  <a:ext uri="{FF2B5EF4-FFF2-40B4-BE49-F238E27FC236}">
                    <a16:creationId xmlns:a16="http://schemas.microsoft.com/office/drawing/2014/main" id="{96DE3E64-A354-B61D-D1D0-7B11F5C9F782}"/>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bg1"/>
                    </a:solidFill>
                    <a:latin typeface="+mn-lt"/>
                    <a:cs typeface="Arial" pitchFamily="34" charset="0"/>
                  </a:rPr>
                  <a:t>Qualtrics</a:t>
                </a:r>
              </a:p>
              <a:p>
                <a:r>
                  <a:rPr lang="en-US" altLang="ko-KR" sz="1100" dirty="0">
                    <a:solidFill>
                      <a:schemeClr val="bg1"/>
                    </a:solidFill>
                    <a:latin typeface="+mn-lt"/>
                    <a:cs typeface="Arial" pitchFamily="34" charset="0"/>
                  </a:rPr>
                  <a:t>Loop11</a:t>
                </a:r>
              </a:p>
              <a:p>
                <a:r>
                  <a:rPr lang="en-US" altLang="ko-KR" sz="1100" dirty="0">
                    <a:solidFill>
                      <a:schemeClr val="bg1"/>
                    </a:solidFill>
                    <a:latin typeface="+mn-lt"/>
                    <a:cs typeface="Arial" pitchFamily="34" charset="0"/>
                  </a:rPr>
                  <a:t>Maze</a:t>
                </a:r>
                <a:endParaRPr lang="ko-KR" altLang="en-US" sz="1100" dirty="0">
                  <a:solidFill>
                    <a:schemeClr val="bg1"/>
                  </a:solidFill>
                  <a:latin typeface="+mn-lt"/>
                  <a:cs typeface="Arial" pitchFamily="34" charset="0"/>
                </a:endParaRPr>
              </a:p>
            </p:txBody>
          </p:sp>
          <p:sp>
            <p:nvSpPr>
              <p:cNvPr id="41" name="TextBox 40">
                <a:extLst>
                  <a:ext uri="{FF2B5EF4-FFF2-40B4-BE49-F238E27FC236}">
                    <a16:creationId xmlns:a16="http://schemas.microsoft.com/office/drawing/2014/main" id="{7A2CB7A2-0F8C-5754-C652-395487AE7C03}"/>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Web UX Tools</a:t>
                </a:r>
                <a:endParaRPr lang="ko-KR" altLang="en-US" sz="2800" b="1" dirty="0">
                  <a:solidFill>
                    <a:schemeClr val="bg1"/>
                  </a:solidFill>
                  <a:latin typeface="+mn-lt"/>
                  <a:cs typeface="Arial" pitchFamily="34" charset="0"/>
                </a:endParaRPr>
              </a:p>
            </p:txBody>
          </p:sp>
        </p:grpSp>
      </p:grpSp>
      <p:grpSp>
        <p:nvGrpSpPr>
          <p:cNvPr id="45" name="Group 44">
            <a:extLst>
              <a:ext uri="{FF2B5EF4-FFF2-40B4-BE49-F238E27FC236}">
                <a16:creationId xmlns:a16="http://schemas.microsoft.com/office/drawing/2014/main" id="{BF3EA642-B388-0D94-3E68-327718A89D64}"/>
              </a:ext>
            </a:extLst>
          </p:cNvPr>
          <p:cNvGrpSpPr/>
          <p:nvPr/>
        </p:nvGrpSpPr>
        <p:grpSpPr>
          <a:xfrm>
            <a:off x="4741382" y="3055571"/>
            <a:ext cx="4311380" cy="1322893"/>
            <a:chOff x="4752268" y="1541826"/>
            <a:chExt cx="4311380" cy="1322893"/>
          </a:xfrm>
        </p:grpSpPr>
        <p:sp>
          <p:nvSpPr>
            <p:cNvPr id="7" name="Graphic 40">
              <a:extLst>
                <a:ext uri="{FF2B5EF4-FFF2-40B4-BE49-F238E27FC236}">
                  <a16:creationId xmlns:a16="http://schemas.microsoft.com/office/drawing/2014/main" id="{AA386DF8-81C2-489D-A60C-BBE8BA95D316}"/>
                </a:ext>
              </a:extLst>
            </p:cNvPr>
            <p:cNvSpPr/>
            <p:nvPr/>
          </p:nvSpPr>
          <p:spPr>
            <a:xfrm flipV="1">
              <a:off x="4752268" y="1541826"/>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4">
                <a:alpha val="70000"/>
              </a:schemeClr>
            </a:solidFill>
            <a:ln w="9525" cap="flat">
              <a:noFill/>
              <a:prstDash val="solid"/>
              <a:miter/>
            </a:ln>
          </p:spPr>
          <p:txBody>
            <a:bodyPr rtlCol="0" anchor="ctr"/>
            <a:lstStyle/>
            <a:p>
              <a:endParaRPr lang="en-US" sz="1100"/>
            </a:p>
          </p:txBody>
        </p:sp>
        <p:sp>
          <p:nvSpPr>
            <p:cNvPr id="22" name="TextBox 21">
              <a:extLst>
                <a:ext uri="{FF2B5EF4-FFF2-40B4-BE49-F238E27FC236}">
                  <a16:creationId xmlns:a16="http://schemas.microsoft.com/office/drawing/2014/main" id="{8E5DCA56-8C63-463F-B556-B189009C4A83}"/>
                </a:ext>
              </a:extLst>
            </p:cNvPr>
            <p:cNvSpPr txBox="1"/>
            <p:nvPr/>
          </p:nvSpPr>
          <p:spPr>
            <a:xfrm>
              <a:off x="4911104" y="1544792"/>
              <a:ext cx="851292" cy="1319927"/>
            </a:xfrm>
            <a:custGeom>
              <a:avLst/>
              <a:gdLst/>
              <a:ahLst/>
              <a:cxnLst/>
              <a:rect l="l" t="t" r="r" b="b"/>
              <a:pathLst>
                <a:path w="649674" h="752873">
                  <a:moveTo>
                    <a:pt x="600938" y="575520"/>
                  </a:moveTo>
                  <a:lnTo>
                    <a:pt x="595272" y="577325"/>
                  </a:lnTo>
                  <a:cubicBezTo>
                    <a:pt x="589603" y="579362"/>
                    <a:pt x="587982" y="580805"/>
                    <a:pt x="590408" y="581652"/>
                  </a:cubicBezTo>
                  <a:cubicBezTo>
                    <a:pt x="591206" y="584814"/>
                    <a:pt x="593684" y="585094"/>
                    <a:pt x="597842" y="582492"/>
                  </a:cubicBezTo>
                  <a:cubicBezTo>
                    <a:pt x="600434" y="582492"/>
                    <a:pt x="601408" y="580838"/>
                    <a:pt x="600765" y="577531"/>
                  </a:cubicBezTo>
                  <a:close/>
                  <a:moveTo>
                    <a:pt x="380029" y="209228"/>
                  </a:moveTo>
                  <a:lnTo>
                    <a:pt x="369921" y="229849"/>
                  </a:lnTo>
                  <a:cubicBezTo>
                    <a:pt x="357293" y="242477"/>
                    <a:pt x="347739" y="252917"/>
                    <a:pt x="341259" y="261169"/>
                  </a:cubicBezTo>
                  <a:cubicBezTo>
                    <a:pt x="328144" y="276244"/>
                    <a:pt x="315149" y="295232"/>
                    <a:pt x="302272" y="318134"/>
                  </a:cubicBezTo>
                  <a:lnTo>
                    <a:pt x="286332" y="322115"/>
                  </a:lnTo>
                  <a:lnTo>
                    <a:pt x="286332" y="335769"/>
                  </a:lnTo>
                  <a:lnTo>
                    <a:pt x="166291" y="489884"/>
                  </a:lnTo>
                  <a:lnTo>
                    <a:pt x="219663" y="489884"/>
                  </a:lnTo>
                  <a:lnTo>
                    <a:pt x="221343" y="502558"/>
                  </a:lnTo>
                  <a:lnTo>
                    <a:pt x="224811" y="488904"/>
                  </a:lnTo>
                  <a:cubicBezTo>
                    <a:pt x="241285" y="490853"/>
                    <a:pt x="256515" y="491827"/>
                    <a:pt x="270501" y="491827"/>
                  </a:cubicBezTo>
                  <a:cubicBezTo>
                    <a:pt x="280205" y="491827"/>
                    <a:pt x="291557" y="491262"/>
                    <a:pt x="304558" y="490132"/>
                  </a:cubicBezTo>
                  <a:cubicBezTo>
                    <a:pt x="318160" y="488764"/>
                    <a:pt x="328326" y="487701"/>
                    <a:pt x="335054" y="486944"/>
                  </a:cubicBezTo>
                  <a:cubicBezTo>
                    <a:pt x="344935" y="486944"/>
                    <a:pt x="353141" y="487924"/>
                    <a:pt x="359672" y="489884"/>
                  </a:cubicBezTo>
                  <a:lnTo>
                    <a:pt x="362269" y="488360"/>
                  </a:lnTo>
                  <a:cubicBezTo>
                    <a:pt x="369734" y="486068"/>
                    <a:pt x="374088" y="484518"/>
                    <a:pt x="375332" y="483710"/>
                  </a:cubicBezTo>
                  <a:cubicBezTo>
                    <a:pt x="375571" y="483575"/>
                    <a:pt x="375690" y="482009"/>
                    <a:pt x="375690" y="479013"/>
                  </a:cubicBezTo>
                  <a:lnTo>
                    <a:pt x="384477" y="448066"/>
                  </a:lnTo>
                  <a:lnTo>
                    <a:pt x="376623" y="447428"/>
                  </a:lnTo>
                  <a:cubicBezTo>
                    <a:pt x="374052" y="425470"/>
                    <a:pt x="373420" y="405647"/>
                    <a:pt x="374726" y="387960"/>
                  </a:cubicBezTo>
                  <a:cubicBezTo>
                    <a:pt x="374726" y="378525"/>
                    <a:pt x="375701" y="365986"/>
                    <a:pt x="377650" y="350341"/>
                  </a:cubicBezTo>
                  <a:cubicBezTo>
                    <a:pt x="378946" y="340523"/>
                    <a:pt x="379594" y="334079"/>
                    <a:pt x="379594" y="331011"/>
                  </a:cubicBezTo>
                  <a:cubicBezTo>
                    <a:pt x="379594" y="325765"/>
                    <a:pt x="379272" y="321058"/>
                    <a:pt x="378629" y="316890"/>
                  </a:cubicBezTo>
                  <a:cubicBezTo>
                    <a:pt x="381232" y="308710"/>
                    <a:pt x="382533" y="291946"/>
                    <a:pt x="382533" y="266597"/>
                  </a:cubicBezTo>
                  <a:cubicBezTo>
                    <a:pt x="381900" y="239828"/>
                    <a:pt x="381066" y="220705"/>
                    <a:pt x="380029" y="209228"/>
                  </a:cubicBezTo>
                  <a:close/>
                  <a:moveTo>
                    <a:pt x="478963" y="48493"/>
                  </a:moveTo>
                  <a:cubicBezTo>
                    <a:pt x="477576" y="47770"/>
                    <a:pt x="475820" y="48147"/>
                    <a:pt x="473695" y="49624"/>
                  </a:cubicBezTo>
                  <a:cubicBezTo>
                    <a:pt x="462394" y="54600"/>
                    <a:pt x="456744" y="61837"/>
                    <a:pt x="456744" y="71334"/>
                  </a:cubicBezTo>
                  <a:cubicBezTo>
                    <a:pt x="456744" y="77710"/>
                    <a:pt x="461269" y="78638"/>
                    <a:pt x="470320" y="74117"/>
                  </a:cubicBezTo>
                  <a:cubicBezTo>
                    <a:pt x="481165" y="66663"/>
                    <a:pt x="485063" y="59945"/>
                    <a:pt x="482015" y="53963"/>
                  </a:cubicBezTo>
                  <a:cubicBezTo>
                    <a:pt x="481367" y="51039"/>
                    <a:pt x="480350" y="49216"/>
                    <a:pt x="478963" y="48493"/>
                  </a:cubicBezTo>
                  <a:close/>
                  <a:moveTo>
                    <a:pt x="400603" y="0"/>
                  </a:moveTo>
                  <a:cubicBezTo>
                    <a:pt x="422883" y="1949"/>
                    <a:pt x="444313" y="2923"/>
                    <a:pt x="464893" y="2923"/>
                  </a:cubicBezTo>
                  <a:cubicBezTo>
                    <a:pt x="484799" y="2923"/>
                    <a:pt x="503450" y="1949"/>
                    <a:pt x="520847" y="0"/>
                  </a:cubicBezTo>
                  <a:lnTo>
                    <a:pt x="515901" y="120694"/>
                  </a:lnTo>
                  <a:lnTo>
                    <a:pt x="526710" y="137365"/>
                  </a:lnTo>
                  <a:cubicBezTo>
                    <a:pt x="526710" y="143285"/>
                    <a:pt x="526227" y="149132"/>
                    <a:pt x="525263" y="154907"/>
                  </a:cubicBezTo>
                  <a:cubicBezTo>
                    <a:pt x="523397" y="157716"/>
                    <a:pt x="521479" y="161091"/>
                    <a:pt x="519509" y="165031"/>
                  </a:cubicBezTo>
                  <a:cubicBezTo>
                    <a:pt x="517343" y="168255"/>
                    <a:pt x="516088" y="170562"/>
                    <a:pt x="515746" y="171951"/>
                  </a:cubicBezTo>
                  <a:cubicBezTo>
                    <a:pt x="515238" y="174356"/>
                    <a:pt x="515461" y="177052"/>
                    <a:pt x="516415" y="180038"/>
                  </a:cubicBezTo>
                  <a:lnTo>
                    <a:pt x="520100" y="192883"/>
                  </a:lnTo>
                  <a:cubicBezTo>
                    <a:pt x="523211" y="201426"/>
                    <a:pt x="524766" y="208373"/>
                    <a:pt x="524766" y="213722"/>
                  </a:cubicBezTo>
                  <a:cubicBezTo>
                    <a:pt x="525408" y="220575"/>
                    <a:pt x="524040" y="229465"/>
                    <a:pt x="520660" y="240393"/>
                  </a:cubicBezTo>
                  <a:lnTo>
                    <a:pt x="519680" y="340886"/>
                  </a:lnTo>
                  <a:lnTo>
                    <a:pt x="511065" y="362051"/>
                  </a:lnTo>
                  <a:lnTo>
                    <a:pt x="520847" y="375223"/>
                  </a:lnTo>
                  <a:lnTo>
                    <a:pt x="520847" y="489884"/>
                  </a:lnTo>
                  <a:lnTo>
                    <a:pt x="575137" y="489884"/>
                  </a:lnTo>
                  <a:lnTo>
                    <a:pt x="580327" y="495055"/>
                  </a:lnTo>
                  <a:lnTo>
                    <a:pt x="587593" y="488904"/>
                  </a:lnTo>
                  <a:cubicBezTo>
                    <a:pt x="595908" y="489598"/>
                    <a:pt x="603357" y="489692"/>
                    <a:pt x="609941" y="489184"/>
                  </a:cubicBezTo>
                  <a:cubicBezTo>
                    <a:pt x="614596" y="488520"/>
                    <a:pt x="620759" y="487229"/>
                    <a:pt x="628431" y="485311"/>
                  </a:cubicBezTo>
                  <a:lnTo>
                    <a:pt x="649674" y="484021"/>
                  </a:lnTo>
                  <a:cubicBezTo>
                    <a:pt x="646917" y="512677"/>
                    <a:pt x="644879" y="536823"/>
                    <a:pt x="643563" y="556459"/>
                  </a:cubicBezTo>
                  <a:cubicBezTo>
                    <a:pt x="641696" y="579516"/>
                    <a:pt x="641131" y="600101"/>
                    <a:pt x="641868" y="618213"/>
                  </a:cubicBezTo>
                  <a:cubicBezTo>
                    <a:pt x="619681" y="616233"/>
                    <a:pt x="599283" y="614932"/>
                    <a:pt x="580673" y="614310"/>
                  </a:cubicBezTo>
                  <a:cubicBezTo>
                    <a:pt x="560892" y="613657"/>
                    <a:pt x="541276" y="613812"/>
                    <a:pt x="521826" y="614777"/>
                  </a:cubicBezTo>
                  <a:lnTo>
                    <a:pt x="521826" y="637870"/>
                  </a:lnTo>
                  <a:lnTo>
                    <a:pt x="514999" y="641416"/>
                  </a:lnTo>
                  <a:lnTo>
                    <a:pt x="521826" y="647886"/>
                  </a:lnTo>
                  <a:lnTo>
                    <a:pt x="521826" y="699205"/>
                  </a:lnTo>
                  <a:cubicBezTo>
                    <a:pt x="518861" y="699205"/>
                    <a:pt x="517197" y="699863"/>
                    <a:pt x="516834" y="701180"/>
                  </a:cubicBezTo>
                  <a:cubicBezTo>
                    <a:pt x="515611" y="707338"/>
                    <a:pt x="516845" y="712092"/>
                    <a:pt x="520536" y="715441"/>
                  </a:cubicBezTo>
                  <a:lnTo>
                    <a:pt x="529633" y="752873"/>
                  </a:lnTo>
                  <a:cubicBezTo>
                    <a:pt x="505860" y="750924"/>
                    <a:pt x="481014" y="749949"/>
                    <a:pt x="455096" y="749949"/>
                  </a:cubicBezTo>
                  <a:cubicBezTo>
                    <a:pt x="429125" y="749949"/>
                    <a:pt x="404284" y="750924"/>
                    <a:pt x="380573" y="752873"/>
                  </a:cubicBezTo>
                  <a:cubicBezTo>
                    <a:pt x="383891" y="730645"/>
                    <a:pt x="386193" y="713149"/>
                    <a:pt x="387478" y="700387"/>
                  </a:cubicBezTo>
                  <a:cubicBezTo>
                    <a:pt x="388090" y="690631"/>
                    <a:pt x="387416" y="682555"/>
                    <a:pt x="385456" y="676158"/>
                  </a:cubicBezTo>
                  <a:lnTo>
                    <a:pt x="400137" y="669533"/>
                  </a:lnTo>
                  <a:lnTo>
                    <a:pt x="384477" y="665910"/>
                  </a:lnTo>
                  <a:lnTo>
                    <a:pt x="384477" y="618213"/>
                  </a:lnTo>
                  <a:cubicBezTo>
                    <a:pt x="384632" y="618213"/>
                    <a:pt x="380439" y="617856"/>
                    <a:pt x="371896" y="617140"/>
                  </a:cubicBezTo>
                  <a:cubicBezTo>
                    <a:pt x="366878" y="616508"/>
                    <a:pt x="359791" y="615891"/>
                    <a:pt x="350637" y="615290"/>
                  </a:cubicBezTo>
                  <a:cubicBezTo>
                    <a:pt x="334370" y="613984"/>
                    <a:pt x="321711" y="613004"/>
                    <a:pt x="312660" y="612351"/>
                  </a:cubicBezTo>
                  <a:cubicBezTo>
                    <a:pt x="299981" y="612351"/>
                    <a:pt x="285798" y="613330"/>
                    <a:pt x="270112" y="615290"/>
                  </a:cubicBezTo>
                  <a:lnTo>
                    <a:pt x="264109" y="602584"/>
                  </a:lnTo>
                  <a:lnTo>
                    <a:pt x="250051" y="623097"/>
                  </a:lnTo>
                  <a:lnTo>
                    <a:pt x="173118" y="621122"/>
                  </a:lnTo>
                  <a:cubicBezTo>
                    <a:pt x="141341" y="619183"/>
                    <a:pt x="116879" y="618213"/>
                    <a:pt x="99731" y="618213"/>
                  </a:cubicBezTo>
                  <a:cubicBezTo>
                    <a:pt x="67954" y="617560"/>
                    <a:pt x="34711" y="617887"/>
                    <a:pt x="0" y="619193"/>
                  </a:cubicBezTo>
                  <a:lnTo>
                    <a:pt x="0" y="497815"/>
                  </a:lnTo>
                  <a:cubicBezTo>
                    <a:pt x="17801" y="488173"/>
                    <a:pt x="34094" y="473057"/>
                    <a:pt x="48878" y="452467"/>
                  </a:cubicBezTo>
                  <a:cubicBezTo>
                    <a:pt x="56954" y="442089"/>
                    <a:pt x="68162" y="424516"/>
                    <a:pt x="82500" y="399748"/>
                  </a:cubicBezTo>
                  <a:cubicBezTo>
                    <a:pt x="90307" y="385430"/>
                    <a:pt x="96559" y="375135"/>
                    <a:pt x="101255" y="368863"/>
                  </a:cubicBezTo>
                  <a:cubicBezTo>
                    <a:pt x="107517" y="359833"/>
                    <a:pt x="114292" y="353747"/>
                    <a:pt x="121581" y="350605"/>
                  </a:cubicBezTo>
                  <a:lnTo>
                    <a:pt x="144426" y="348273"/>
                  </a:lnTo>
                  <a:lnTo>
                    <a:pt x="134659" y="343530"/>
                  </a:lnTo>
                  <a:cubicBezTo>
                    <a:pt x="153207" y="309482"/>
                    <a:pt x="173548" y="278898"/>
                    <a:pt x="195683" y="251776"/>
                  </a:cubicBezTo>
                  <a:cubicBezTo>
                    <a:pt x="203469" y="240434"/>
                    <a:pt x="215008" y="226547"/>
                    <a:pt x="230300" y="210114"/>
                  </a:cubicBezTo>
                  <a:cubicBezTo>
                    <a:pt x="244867" y="193329"/>
                    <a:pt x="254239" y="181443"/>
                    <a:pt x="258417" y="174455"/>
                  </a:cubicBezTo>
                  <a:cubicBezTo>
                    <a:pt x="263093" y="167457"/>
                    <a:pt x="265431" y="157862"/>
                    <a:pt x="265431" y="145669"/>
                  </a:cubicBezTo>
                  <a:cubicBezTo>
                    <a:pt x="278287" y="135830"/>
                    <a:pt x="289095" y="125603"/>
                    <a:pt x="297856" y="114986"/>
                  </a:cubicBezTo>
                  <a:cubicBezTo>
                    <a:pt x="307052" y="103935"/>
                    <a:pt x="313842" y="93318"/>
                    <a:pt x="318228" y="83137"/>
                  </a:cubicBezTo>
                  <a:cubicBezTo>
                    <a:pt x="336693" y="71505"/>
                    <a:pt x="352451" y="58545"/>
                    <a:pt x="365504" y="44259"/>
                  </a:cubicBezTo>
                  <a:cubicBezTo>
                    <a:pt x="373269" y="35851"/>
                    <a:pt x="381610" y="25281"/>
                    <a:pt x="390526" y="12550"/>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42" name="Group 34">
              <a:extLst>
                <a:ext uri="{FF2B5EF4-FFF2-40B4-BE49-F238E27FC236}">
                  <a16:creationId xmlns:a16="http://schemas.microsoft.com/office/drawing/2014/main" id="{60379CEC-3884-2B5A-D9D6-13BFC0BFF46B}"/>
                </a:ext>
              </a:extLst>
            </p:cNvPr>
            <p:cNvGrpSpPr/>
            <p:nvPr/>
          </p:nvGrpSpPr>
          <p:grpSpPr>
            <a:xfrm>
              <a:off x="5930859" y="1714998"/>
              <a:ext cx="2902686" cy="905946"/>
              <a:chOff x="4755044" y="1717434"/>
              <a:chExt cx="2263335" cy="795156"/>
            </a:xfrm>
          </p:grpSpPr>
          <p:sp>
            <p:nvSpPr>
              <p:cNvPr id="43" name="TextBox 42">
                <a:extLst>
                  <a:ext uri="{FF2B5EF4-FFF2-40B4-BE49-F238E27FC236}">
                    <a16:creationId xmlns:a16="http://schemas.microsoft.com/office/drawing/2014/main" id="{6DF10CAB-EC1D-27C3-A860-D7902CEF8DCE}"/>
                  </a:ext>
                </a:extLst>
              </p:cNvPr>
              <p:cNvSpPr txBox="1"/>
              <p:nvPr/>
            </p:nvSpPr>
            <p:spPr>
              <a:xfrm>
                <a:off x="4786131" y="2134397"/>
                <a:ext cx="2232248" cy="378193"/>
              </a:xfrm>
              <a:prstGeom prst="rect">
                <a:avLst/>
              </a:prstGeom>
              <a:noFill/>
            </p:spPr>
            <p:txBody>
              <a:bodyPr wrap="square" rtlCol="0">
                <a:spAutoFit/>
              </a:bodyPr>
              <a:lstStyle/>
              <a:p>
                <a:r>
                  <a:rPr lang="en-US" altLang="ko-KR" sz="1100" dirty="0">
                    <a:solidFill>
                      <a:schemeClr val="bg1"/>
                    </a:solidFill>
                    <a:latin typeface="+mn-lt"/>
                    <a:cs typeface="Arial" pitchFamily="34" charset="0"/>
                  </a:rPr>
                  <a:t>Web Analytics</a:t>
                </a:r>
              </a:p>
              <a:p>
                <a:r>
                  <a:rPr lang="en-US" altLang="ko-KR" sz="1100" dirty="0">
                    <a:solidFill>
                      <a:schemeClr val="bg1"/>
                    </a:solidFill>
                    <a:latin typeface="+mn-lt"/>
                    <a:cs typeface="Arial" pitchFamily="34" charset="0"/>
                  </a:rPr>
                  <a:t>Multivariate Test</a:t>
                </a:r>
              </a:p>
            </p:txBody>
          </p:sp>
          <p:sp>
            <p:nvSpPr>
              <p:cNvPr id="44" name="TextBox 43">
                <a:extLst>
                  <a:ext uri="{FF2B5EF4-FFF2-40B4-BE49-F238E27FC236}">
                    <a16:creationId xmlns:a16="http://schemas.microsoft.com/office/drawing/2014/main" id="{783D165B-6132-AB29-F900-F547ED5C6D80}"/>
                  </a:ext>
                </a:extLst>
              </p:cNvPr>
              <p:cNvSpPr txBox="1"/>
              <p:nvPr/>
            </p:nvSpPr>
            <p:spPr>
              <a:xfrm>
                <a:off x="4755044" y="171743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Different tests</a:t>
                </a:r>
                <a:endParaRPr lang="ko-KR" altLang="en-US" sz="2400" b="1" dirty="0">
                  <a:solidFill>
                    <a:schemeClr val="bg1"/>
                  </a:solidFill>
                  <a:latin typeface="+mn-lt"/>
                  <a:cs typeface="Arial" pitchFamily="34" charset="0"/>
                </a:endParaRPr>
              </a:p>
            </p:txBody>
          </p:sp>
        </p:grpSp>
      </p:grpSp>
      <p:pic>
        <p:nvPicPr>
          <p:cNvPr id="49" name="Picture 4" descr="j0256665">
            <a:extLst>
              <a:ext uri="{FF2B5EF4-FFF2-40B4-BE49-F238E27FC236}">
                <a16:creationId xmlns:a16="http://schemas.microsoft.com/office/drawing/2014/main" id="{3E19405A-E600-BD90-1FCC-2D6CBAFA556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51382" y="4804080"/>
            <a:ext cx="1712266" cy="212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3823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50B6EC-6CA9-9A4D-98D0-3318A9F7F635}"/>
              </a:ext>
            </a:extLst>
          </p:cNvPr>
          <p:cNvSpPr txBox="1">
            <a:spLocks/>
          </p:cNvSpPr>
          <p:nvPr/>
        </p:nvSpPr>
        <p:spPr>
          <a:xfrm>
            <a:off x="304800" y="152400"/>
            <a:ext cx="8610600" cy="685800"/>
          </a:xfrm>
          <a:prstGeom prst="rect">
            <a:avLst/>
          </a:prstGeom>
        </p:spPr>
        <p:txBody>
          <a:bodyPr wrap="square" anchor="ctr">
            <a:normAutofit/>
          </a:bodyPr>
          <a:lstStyle>
            <a:lvl1pPr algn="l" rtl="0" eaLnBrk="0" fontAlgn="base" hangingPunct="0">
              <a:spcBef>
                <a:spcPct val="0"/>
              </a:spcBef>
              <a:spcAft>
                <a:spcPct val="0"/>
              </a:spcAft>
              <a:defRPr sz="3200">
                <a:solidFill>
                  <a:schemeClr val="accent2"/>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accent2"/>
                </a:solidFill>
                <a:latin typeface="Tahoma" pitchFamily="34" charset="0"/>
                <a:ea typeface="ＭＳ Ｐゴシック" charset="0"/>
                <a:cs typeface="ＭＳ Ｐゴシック" charset="0"/>
              </a:defRPr>
            </a:lvl2pPr>
            <a:lvl3pPr algn="l" rtl="0" eaLnBrk="0" fontAlgn="base" hangingPunct="0">
              <a:spcBef>
                <a:spcPct val="0"/>
              </a:spcBef>
              <a:spcAft>
                <a:spcPct val="0"/>
              </a:spcAft>
              <a:defRPr sz="3200">
                <a:solidFill>
                  <a:schemeClr val="accent2"/>
                </a:solidFill>
                <a:latin typeface="Tahoma" pitchFamily="34" charset="0"/>
                <a:ea typeface="ＭＳ Ｐゴシック" charset="0"/>
                <a:cs typeface="ＭＳ Ｐゴシック" charset="0"/>
              </a:defRPr>
            </a:lvl3pPr>
            <a:lvl4pPr algn="l" rtl="0" eaLnBrk="0" fontAlgn="base" hangingPunct="0">
              <a:spcBef>
                <a:spcPct val="0"/>
              </a:spcBef>
              <a:spcAft>
                <a:spcPct val="0"/>
              </a:spcAft>
              <a:defRPr sz="3200">
                <a:solidFill>
                  <a:schemeClr val="accent2"/>
                </a:solidFill>
                <a:latin typeface="Tahoma" pitchFamily="34" charset="0"/>
                <a:ea typeface="ＭＳ Ｐゴシック" charset="0"/>
                <a:cs typeface="ＭＳ Ｐゴシック" charset="0"/>
              </a:defRPr>
            </a:lvl4pPr>
            <a:lvl5pPr algn="l" rtl="0" eaLnBrk="0" fontAlgn="base" hangingPunct="0">
              <a:spcBef>
                <a:spcPct val="0"/>
              </a:spcBef>
              <a:spcAft>
                <a:spcPct val="0"/>
              </a:spcAft>
              <a:defRPr sz="3200">
                <a:solidFill>
                  <a:schemeClr val="accent2"/>
                </a:solidFill>
                <a:latin typeface="Tahoma" pitchFamily="34" charset="0"/>
                <a:ea typeface="ＭＳ Ｐゴシック" charset="0"/>
                <a:cs typeface="ＭＳ Ｐゴシック" charset="0"/>
              </a:defRPr>
            </a:lvl5pPr>
            <a:lvl6pPr marL="457200" algn="l" rtl="0" fontAlgn="base">
              <a:spcBef>
                <a:spcPct val="0"/>
              </a:spcBef>
              <a:spcAft>
                <a:spcPct val="0"/>
              </a:spcAft>
              <a:defRPr sz="3200">
                <a:solidFill>
                  <a:schemeClr val="accent2"/>
                </a:solidFill>
                <a:latin typeface="Tahoma" pitchFamily="34" charset="0"/>
              </a:defRPr>
            </a:lvl6pPr>
            <a:lvl7pPr marL="914400" algn="l" rtl="0" fontAlgn="base">
              <a:spcBef>
                <a:spcPct val="0"/>
              </a:spcBef>
              <a:spcAft>
                <a:spcPct val="0"/>
              </a:spcAft>
              <a:defRPr sz="3200">
                <a:solidFill>
                  <a:schemeClr val="accent2"/>
                </a:solidFill>
                <a:latin typeface="Tahoma" pitchFamily="34" charset="0"/>
              </a:defRPr>
            </a:lvl7pPr>
            <a:lvl8pPr marL="1371600" algn="l" rtl="0" fontAlgn="base">
              <a:spcBef>
                <a:spcPct val="0"/>
              </a:spcBef>
              <a:spcAft>
                <a:spcPct val="0"/>
              </a:spcAft>
              <a:defRPr sz="3200">
                <a:solidFill>
                  <a:schemeClr val="accent2"/>
                </a:solidFill>
                <a:latin typeface="Tahoma" pitchFamily="34" charset="0"/>
              </a:defRPr>
            </a:lvl8pPr>
            <a:lvl9pPr marL="1828800" algn="l" rtl="0" fontAlgn="base">
              <a:spcBef>
                <a:spcPct val="0"/>
              </a:spcBef>
              <a:spcAft>
                <a:spcPct val="0"/>
              </a:spcAft>
              <a:defRPr sz="3200">
                <a:solidFill>
                  <a:schemeClr val="accent2"/>
                </a:solidFill>
                <a:latin typeface="Tahoma" pitchFamily="34" charset="0"/>
              </a:defRPr>
            </a:lvl9pPr>
          </a:lstStyle>
          <a:p>
            <a:endParaRPr lang="en-US" b="1" i="1" kern="0" dirty="0"/>
          </a:p>
        </p:txBody>
      </p:sp>
      <p:sp>
        <p:nvSpPr>
          <p:cNvPr id="7" name="Content Placeholder 8">
            <a:extLst>
              <a:ext uri="{FF2B5EF4-FFF2-40B4-BE49-F238E27FC236}">
                <a16:creationId xmlns:a16="http://schemas.microsoft.com/office/drawing/2014/main" id="{7C3794E3-CF37-834B-948D-667C84FC98F8}"/>
              </a:ext>
            </a:extLst>
          </p:cNvPr>
          <p:cNvSpPr txBox="1">
            <a:spLocks/>
          </p:cNvSpPr>
          <p:nvPr/>
        </p:nvSpPr>
        <p:spPr>
          <a:xfrm>
            <a:off x="304800" y="914399"/>
            <a:ext cx="8610600" cy="3306689"/>
          </a:xfrm>
          <a:prstGeom prst="rect">
            <a:avLst/>
          </a:prstGeom>
        </p:spPr>
        <p:txBody>
          <a:bodyPr wrap="square" anchor="t">
            <a:normAutofit/>
          </a:bodyPr>
          <a:lstStyle>
            <a:lvl1pPr marL="342900" indent="-342900" algn="l" rtl="0" eaLnBrk="0" fontAlgn="base" hangingPunct="0">
              <a:spcBef>
                <a:spcPct val="20000"/>
              </a:spcBef>
              <a:spcAft>
                <a:spcPct val="0"/>
              </a:spcAft>
              <a:buClr>
                <a:srgbClr val="3333FF"/>
              </a:buClr>
              <a:buFont typeface="Wingdings" charset="0"/>
              <a:buChar char="§"/>
              <a:defRPr sz="2800">
                <a:solidFill>
                  <a:schemeClr val="accent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rgbClr val="FF0000"/>
              </a:buClr>
              <a:buFont typeface="Wingdings" charset="0"/>
              <a:buChar char="§"/>
              <a:defRPr sz="2600">
                <a:solidFill>
                  <a:schemeClr val="accent2"/>
                </a:solidFill>
                <a:latin typeface="+mn-lt"/>
                <a:ea typeface="ＭＳ Ｐゴシック" charset="0"/>
              </a:defRPr>
            </a:lvl2pPr>
            <a:lvl3pPr marL="1143000" indent="-228600" algn="l" rtl="0" eaLnBrk="0" fontAlgn="base" hangingPunct="0">
              <a:spcBef>
                <a:spcPct val="20000"/>
              </a:spcBef>
              <a:spcAft>
                <a:spcPct val="0"/>
              </a:spcAft>
              <a:buClr>
                <a:srgbClr val="3333CC"/>
              </a:buClr>
              <a:buFont typeface="Wingdings" charset="0"/>
              <a:buChar char="§"/>
              <a:defRPr sz="2400">
                <a:solidFill>
                  <a:schemeClr val="accent2"/>
                </a:solidFill>
                <a:latin typeface="+mn-lt"/>
                <a:ea typeface="ＭＳ Ｐゴシック" charset="0"/>
              </a:defRPr>
            </a:lvl3pPr>
            <a:lvl4pPr marL="1600200" indent="-228600" algn="l" rtl="0" eaLnBrk="0" fontAlgn="base" hangingPunct="0">
              <a:spcBef>
                <a:spcPct val="20000"/>
              </a:spcBef>
              <a:spcAft>
                <a:spcPct val="0"/>
              </a:spcAft>
              <a:buClr>
                <a:srgbClr val="FFCF01"/>
              </a:buClr>
              <a:buFont typeface="Wingdings" charset="0"/>
              <a:buChar char="§"/>
              <a:defRPr sz="2000">
                <a:solidFill>
                  <a:schemeClr val="accent2"/>
                </a:solidFill>
                <a:latin typeface="+mn-lt"/>
                <a:ea typeface="ＭＳ Ｐゴシック" charset="0"/>
              </a:defRPr>
            </a:lvl4pPr>
            <a:lvl5pPr marL="2057400" indent="-228600" algn="l" rtl="0" eaLnBrk="0" fontAlgn="base" hangingPunct="0">
              <a:spcBef>
                <a:spcPct val="20000"/>
              </a:spcBef>
              <a:spcAft>
                <a:spcPct val="0"/>
              </a:spcAft>
              <a:buClr>
                <a:srgbClr val="00E4A8"/>
              </a:buClr>
              <a:buFont typeface="Wingdings" charset="0"/>
              <a:buChar char="§"/>
              <a:defRPr>
                <a:solidFill>
                  <a:schemeClr val="accent2"/>
                </a:solidFill>
                <a:latin typeface="+mn-lt"/>
                <a:ea typeface="ＭＳ Ｐゴシック" charset="0"/>
              </a:defRPr>
            </a:lvl5pPr>
            <a:lvl6pPr marL="25146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6pPr>
            <a:lvl7pPr marL="29718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7pPr>
            <a:lvl8pPr marL="34290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8pPr>
            <a:lvl9pPr marL="3886200" indent="-228600" algn="l" rtl="0" fontAlgn="base">
              <a:spcBef>
                <a:spcPct val="20000"/>
              </a:spcBef>
              <a:spcAft>
                <a:spcPct val="0"/>
              </a:spcAft>
              <a:buClr>
                <a:srgbClr val="00E4A8"/>
              </a:buClr>
              <a:buFont typeface="Wingdings" pitchFamily="2" charset="2"/>
              <a:buChar char="§"/>
              <a:defRPr>
                <a:solidFill>
                  <a:schemeClr val="accent2"/>
                </a:solidFill>
                <a:latin typeface="+mn-lt"/>
              </a:defRPr>
            </a:lvl9pPr>
          </a:lstStyle>
          <a:p>
            <a:endParaRPr lang="en-US" sz="2800" dirty="0">
              <a:solidFill>
                <a:schemeClr val="accent6"/>
              </a:solidFill>
              <a:latin typeface="Noto Sans" panose="020B0502040504020204" pitchFamily="34" charset="0"/>
              <a:ea typeface="Noto Emoji" panose="020B0509040504020204" pitchFamily="49" charset="0"/>
            </a:endParaRPr>
          </a:p>
        </p:txBody>
      </p:sp>
      <p:pic>
        <p:nvPicPr>
          <p:cNvPr id="3" name="Picture 2" descr="A picture containing text, person, indoor&#10;&#10;Description automatically generated">
            <a:extLst>
              <a:ext uri="{FF2B5EF4-FFF2-40B4-BE49-F238E27FC236}">
                <a16:creationId xmlns:a16="http://schemas.microsoft.com/office/drawing/2014/main" id="{582ABD4F-6787-3344-9F8E-01B6E1EC2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5716" y="3878452"/>
            <a:ext cx="5472608" cy="2836535"/>
          </a:xfrm>
          <a:prstGeom prst="rect">
            <a:avLst/>
          </a:prstGeom>
        </p:spPr>
      </p:pic>
      <p:sp>
        <p:nvSpPr>
          <p:cNvPr id="6" name="Title 5">
            <a:extLst>
              <a:ext uri="{FF2B5EF4-FFF2-40B4-BE49-F238E27FC236}">
                <a16:creationId xmlns:a16="http://schemas.microsoft.com/office/drawing/2014/main" id="{8B398220-80D5-9571-C763-2901E8FA95F9}"/>
              </a:ext>
            </a:extLst>
          </p:cNvPr>
          <p:cNvSpPr>
            <a:spLocks noGrp="1"/>
          </p:cNvSpPr>
          <p:nvPr>
            <p:ph type="title"/>
          </p:nvPr>
        </p:nvSpPr>
        <p:spPr/>
        <p:txBody>
          <a:bodyPr/>
          <a:lstStyle/>
          <a:p>
            <a:r>
              <a:rPr lang="en-US" kern="0" dirty="0"/>
              <a:t>How to get </a:t>
            </a:r>
            <a:r>
              <a:rPr lang="en-US" b="1" i="1" kern="0" dirty="0"/>
              <a:t>Valuable Insights?</a:t>
            </a:r>
            <a:endParaRPr lang="en-US" dirty="0"/>
          </a:p>
        </p:txBody>
      </p:sp>
      <p:sp>
        <p:nvSpPr>
          <p:cNvPr id="11" name="Content Placeholder 10">
            <a:extLst>
              <a:ext uri="{FF2B5EF4-FFF2-40B4-BE49-F238E27FC236}">
                <a16:creationId xmlns:a16="http://schemas.microsoft.com/office/drawing/2014/main" id="{047A27CD-1A93-DD38-1986-7067EF4B5F87}"/>
              </a:ext>
            </a:extLst>
          </p:cNvPr>
          <p:cNvSpPr>
            <a:spLocks noGrp="1"/>
          </p:cNvSpPr>
          <p:nvPr>
            <p:ph idx="1"/>
          </p:nvPr>
        </p:nvSpPr>
        <p:spPr>
          <a:xfrm>
            <a:off x="304800" y="1053345"/>
            <a:ext cx="8610600" cy="3167743"/>
          </a:xfrm>
        </p:spPr>
        <p:txBody>
          <a:bodyPr>
            <a:normAutofit fontScale="77500" lnSpcReduction="20000"/>
          </a:bodyPr>
          <a:lstStyle/>
          <a:p>
            <a:r>
              <a:rPr lang="en-US" dirty="0"/>
              <a:t>What kinds of behavioral information would be useful? (Success metrics/Goal)</a:t>
            </a:r>
          </a:p>
          <a:p>
            <a:pPr lvl="1"/>
            <a:r>
              <a:rPr lang="en-US" b="1" dirty="0"/>
              <a:t>Conversion</a:t>
            </a:r>
            <a:r>
              <a:rPr lang="en-US" dirty="0"/>
              <a:t> rate—the percentage of users who take a desired action (e.g., the rate of users who buy items on an ecommerce website) </a:t>
            </a:r>
          </a:p>
          <a:p>
            <a:pPr lvl="1"/>
            <a:r>
              <a:rPr lang="en-US" dirty="0"/>
              <a:t>Or </a:t>
            </a:r>
            <a:r>
              <a:rPr lang="en-US" b="1" dirty="0"/>
              <a:t>completion</a:t>
            </a:r>
            <a:r>
              <a:rPr lang="en-US" dirty="0"/>
              <a:t> of a task</a:t>
            </a:r>
          </a:p>
          <a:p>
            <a:pPr lvl="2"/>
            <a:r>
              <a:rPr lang="en-US" dirty="0"/>
              <a:t>Macro &amp; Micro Conversions https://youtu.be/oZzM2GgkZJU</a:t>
            </a:r>
          </a:p>
          <a:p>
            <a:pPr lvl="3"/>
            <a:r>
              <a:rPr lang="en-US" dirty="0"/>
              <a:t>Macro is the main success metric and could be infrequent</a:t>
            </a:r>
          </a:p>
          <a:p>
            <a:pPr lvl="3"/>
            <a:r>
              <a:rPr lang="en-US" dirty="0"/>
              <a:t>Micro is the more frequent that leads to the success metric</a:t>
            </a:r>
          </a:p>
          <a:p>
            <a:pPr lvl="2"/>
            <a:r>
              <a:rPr lang="en-US" dirty="0"/>
              <a:t>Total </a:t>
            </a:r>
            <a:r>
              <a:rPr lang="en-US" b="1" dirty="0"/>
              <a:t>time</a:t>
            </a:r>
            <a:r>
              <a:rPr lang="en-US" dirty="0"/>
              <a:t> for one shopping transaction or time on each web page</a:t>
            </a:r>
          </a:p>
        </p:txBody>
      </p:sp>
      <p:sp>
        <p:nvSpPr>
          <p:cNvPr id="9" name="Footer Placeholder 1">
            <a:extLst>
              <a:ext uri="{FF2B5EF4-FFF2-40B4-BE49-F238E27FC236}">
                <a16:creationId xmlns:a16="http://schemas.microsoft.com/office/drawing/2014/main" id="{1359FCC8-9A3B-F740-F172-8076A2257063}"/>
              </a:ext>
            </a:extLst>
          </p:cNvPr>
          <p:cNvSpPr>
            <a:spLocks noGrp="1"/>
          </p:cNvSpPr>
          <p:nvPr>
            <p:ph type="ftr" sz="quarter" idx="3"/>
          </p:nvPr>
        </p:nvSpPr>
        <p:spPr/>
        <p:txBody>
          <a:bodyPr/>
          <a:lstStyle/>
          <a:p>
            <a:pPr>
              <a:defRPr/>
            </a:pPr>
            <a:r>
              <a:rPr lang="en-US"/>
              <a:t>Interaction Design and Prototyping</a:t>
            </a:r>
            <a:endParaRPr lang="en-US" dirty="0"/>
          </a:p>
        </p:txBody>
      </p:sp>
      <p:sp>
        <p:nvSpPr>
          <p:cNvPr id="10" name="Slide Number Placeholder 2">
            <a:extLst>
              <a:ext uri="{FF2B5EF4-FFF2-40B4-BE49-F238E27FC236}">
                <a16:creationId xmlns:a16="http://schemas.microsoft.com/office/drawing/2014/main" id="{0AF049ED-637E-4B62-11CC-4A1CF1810ED0}"/>
              </a:ext>
            </a:extLst>
          </p:cNvPr>
          <p:cNvSpPr>
            <a:spLocks noGrp="1"/>
          </p:cNvSpPr>
          <p:nvPr>
            <p:ph type="sldNum" sz="quarter" idx="4"/>
          </p:nvPr>
        </p:nvSpPr>
        <p:spPr/>
        <p:txBody>
          <a:bodyPr/>
          <a:lstStyle/>
          <a:p>
            <a:fld id="{B720622F-670E-0E4A-8DEA-78DB96BED1E2}" type="slidenum">
              <a:rPr lang="en-US" smtClean="0"/>
              <a:pPr/>
              <a:t>21</a:t>
            </a:fld>
            <a:endParaRPr lang="en-US"/>
          </a:p>
        </p:txBody>
      </p:sp>
    </p:spTree>
    <p:extLst>
      <p:ext uri="{BB962C8B-B14F-4D97-AF65-F5344CB8AC3E}">
        <p14:creationId xmlns:p14="http://schemas.microsoft.com/office/powerpoint/2010/main" val="867913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4049F1-41A6-C1B7-11A7-4C815AADB761}"/>
              </a:ext>
            </a:extLst>
          </p:cNvPr>
          <p:cNvSpPr>
            <a:spLocks noGrp="1"/>
          </p:cNvSpPr>
          <p:nvPr>
            <p:ph type="title"/>
          </p:nvPr>
        </p:nvSpPr>
        <p:spPr/>
        <p:txBody>
          <a:bodyPr/>
          <a:lstStyle/>
          <a:p>
            <a:r>
              <a:rPr lang="en-US" kern="0" dirty="0"/>
              <a:t>Conversion Rate Exercise</a:t>
            </a:r>
            <a:endParaRPr lang="en-US" dirty="0"/>
          </a:p>
        </p:txBody>
      </p:sp>
      <p:sp>
        <p:nvSpPr>
          <p:cNvPr id="8" name="Content Placeholder 7">
            <a:extLst>
              <a:ext uri="{FF2B5EF4-FFF2-40B4-BE49-F238E27FC236}">
                <a16:creationId xmlns:a16="http://schemas.microsoft.com/office/drawing/2014/main" id="{CA0DB79C-03EC-E064-CB02-3CB7B29EABB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59FAC5E-51A6-5D4F-B172-B18DD8496D43}"/>
              </a:ext>
            </a:extLst>
          </p:cNvPr>
          <p:cNvPicPr>
            <a:picLocks noChangeAspect="1"/>
          </p:cNvPicPr>
          <p:nvPr/>
        </p:nvPicPr>
        <p:blipFill>
          <a:blip r:embed="rId3"/>
          <a:stretch>
            <a:fillRect/>
          </a:stretch>
        </p:blipFill>
        <p:spPr>
          <a:xfrm>
            <a:off x="324872" y="948234"/>
            <a:ext cx="8203435" cy="5268979"/>
          </a:xfrm>
          <a:prstGeom prst="rect">
            <a:avLst/>
          </a:prstGeom>
        </p:spPr>
      </p:pic>
      <p:sp>
        <p:nvSpPr>
          <p:cNvPr id="4" name="Oval 3">
            <a:extLst>
              <a:ext uri="{FF2B5EF4-FFF2-40B4-BE49-F238E27FC236}">
                <a16:creationId xmlns:a16="http://schemas.microsoft.com/office/drawing/2014/main" id="{404C01DD-DA9D-4048-B9DE-3AEC069C8C69}"/>
              </a:ext>
            </a:extLst>
          </p:cNvPr>
          <p:cNvSpPr/>
          <p:nvPr/>
        </p:nvSpPr>
        <p:spPr>
          <a:xfrm>
            <a:off x="7488324" y="5341718"/>
            <a:ext cx="290720" cy="290720"/>
          </a:xfrm>
          <a:prstGeom prst="ellipse">
            <a:avLst/>
          </a:prstGeom>
          <a:solidFill>
            <a:srgbClr val="FFF48C">
              <a:alpha val="80000"/>
            </a:srgb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357BA3-69E1-E747-AE52-D0A852EC1179}"/>
              </a:ext>
            </a:extLst>
          </p:cNvPr>
          <p:cNvSpPr txBox="1"/>
          <p:nvPr/>
        </p:nvSpPr>
        <p:spPr>
          <a:xfrm>
            <a:off x="324872" y="6248678"/>
            <a:ext cx="8387588"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600" dirty="0">
                <a:solidFill>
                  <a:schemeClr val="accent6"/>
                </a:solidFill>
                <a:latin typeface="+mn-lt"/>
                <a:ea typeface="Noto Sans" charset="0"/>
                <a:cs typeface="Noto Sans" charset="0"/>
              </a:rPr>
              <a:t>Let’s consider Amazon. What behavioral information of a user could be useful?</a:t>
            </a:r>
          </a:p>
        </p:txBody>
      </p:sp>
      <p:sp>
        <p:nvSpPr>
          <p:cNvPr id="11" name="Footer Placeholder 1">
            <a:extLst>
              <a:ext uri="{FF2B5EF4-FFF2-40B4-BE49-F238E27FC236}">
                <a16:creationId xmlns:a16="http://schemas.microsoft.com/office/drawing/2014/main" id="{8F4B6DFF-7F1A-A58A-0EFE-265E448DECC5}"/>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12" name="Slide Number Placeholder 2">
            <a:extLst>
              <a:ext uri="{FF2B5EF4-FFF2-40B4-BE49-F238E27FC236}">
                <a16:creationId xmlns:a16="http://schemas.microsoft.com/office/drawing/2014/main" id="{808A8B0B-EE28-69FD-77FB-3A8E729099F3}"/>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22</a:t>
            </a:fld>
            <a:endParaRPr lang="en-US"/>
          </a:p>
        </p:txBody>
      </p:sp>
    </p:spTree>
    <p:extLst>
      <p:ext uri="{BB962C8B-B14F-4D97-AF65-F5344CB8AC3E}">
        <p14:creationId xmlns:p14="http://schemas.microsoft.com/office/powerpoint/2010/main" val="271306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1339F4-C6CB-0BC2-D1CE-1BEF8C9F0409}"/>
              </a:ext>
            </a:extLst>
          </p:cNvPr>
          <p:cNvSpPr>
            <a:spLocks noGrp="1"/>
          </p:cNvSpPr>
          <p:nvPr>
            <p:ph type="title"/>
          </p:nvPr>
        </p:nvSpPr>
        <p:spPr/>
        <p:txBody>
          <a:bodyPr/>
          <a:lstStyle/>
          <a:p>
            <a:r>
              <a:rPr lang="en-US" kern="0" dirty="0"/>
              <a:t>Conversion Rate Exercise</a:t>
            </a:r>
            <a:endParaRPr lang="en-US" dirty="0"/>
          </a:p>
        </p:txBody>
      </p:sp>
      <p:sp>
        <p:nvSpPr>
          <p:cNvPr id="9" name="Footer Placeholder 1">
            <a:extLst>
              <a:ext uri="{FF2B5EF4-FFF2-40B4-BE49-F238E27FC236}">
                <a16:creationId xmlns:a16="http://schemas.microsoft.com/office/drawing/2014/main" id="{F0B982D2-045B-ABC8-13B2-2929F6268B62}"/>
              </a:ext>
            </a:extLst>
          </p:cNvPr>
          <p:cNvSpPr>
            <a:spLocks noGrp="1"/>
          </p:cNvSpPr>
          <p:nvPr>
            <p:ph type="ftr" sz="quarter" idx="3"/>
          </p:nvPr>
        </p:nvSpPr>
        <p:spPr/>
        <p:txBody>
          <a:bodyPr/>
          <a:lstStyle/>
          <a:p>
            <a:pPr>
              <a:defRPr/>
            </a:pPr>
            <a:r>
              <a:rPr lang="en-US"/>
              <a:t>Interaction Design and Prototyping</a:t>
            </a:r>
            <a:endParaRPr lang="en-US" dirty="0"/>
          </a:p>
        </p:txBody>
      </p:sp>
      <p:sp>
        <p:nvSpPr>
          <p:cNvPr id="10" name="Slide Number Placeholder 2">
            <a:extLst>
              <a:ext uri="{FF2B5EF4-FFF2-40B4-BE49-F238E27FC236}">
                <a16:creationId xmlns:a16="http://schemas.microsoft.com/office/drawing/2014/main" id="{732EA7C4-6694-FCB2-90BC-9A922F7B6FDA}"/>
              </a:ext>
            </a:extLst>
          </p:cNvPr>
          <p:cNvSpPr>
            <a:spLocks noGrp="1"/>
          </p:cNvSpPr>
          <p:nvPr>
            <p:ph type="sldNum" sz="quarter" idx="4"/>
          </p:nvPr>
        </p:nvSpPr>
        <p:spPr/>
        <p:txBody>
          <a:bodyPr/>
          <a:lstStyle/>
          <a:p>
            <a:fld id="{B720622F-670E-0E4A-8DEA-78DB96BED1E2}" type="slidenum">
              <a:rPr lang="en-US" smtClean="0"/>
              <a:pPr/>
              <a:t>23</a:t>
            </a:fld>
            <a:endParaRPr lang="en-US"/>
          </a:p>
        </p:txBody>
      </p:sp>
      <p:pic>
        <p:nvPicPr>
          <p:cNvPr id="3" name="Picture 2">
            <a:extLst>
              <a:ext uri="{FF2B5EF4-FFF2-40B4-BE49-F238E27FC236}">
                <a16:creationId xmlns:a16="http://schemas.microsoft.com/office/drawing/2014/main" id="{334C2F28-5BB7-4B47-9FDC-D8D52D5ECE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4308" y="954496"/>
            <a:ext cx="8134156" cy="5771714"/>
          </a:xfrm>
          <a:prstGeom prst="rect">
            <a:avLst/>
          </a:prstGeom>
        </p:spPr>
      </p:pic>
      <p:sp>
        <p:nvSpPr>
          <p:cNvPr id="4" name="Oval 3">
            <a:extLst>
              <a:ext uri="{FF2B5EF4-FFF2-40B4-BE49-F238E27FC236}">
                <a16:creationId xmlns:a16="http://schemas.microsoft.com/office/drawing/2014/main" id="{F74D29B9-C327-0649-A159-D7D6B65FF0B7}"/>
              </a:ext>
            </a:extLst>
          </p:cNvPr>
          <p:cNvSpPr/>
          <p:nvPr/>
        </p:nvSpPr>
        <p:spPr>
          <a:xfrm>
            <a:off x="7488324" y="1592796"/>
            <a:ext cx="290720" cy="290720"/>
          </a:xfrm>
          <a:prstGeom prst="ellipse">
            <a:avLst/>
          </a:prstGeom>
          <a:solidFill>
            <a:srgbClr val="FFF48C">
              <a:alpha val="80000"/>
            </a:srgbClr>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06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36F2B0F-6A73-9A4D-2150-9F79EFA2D791}"/>
              </a:ext>
            </a:extLst>
          </p:cNvPr>
          <p:cNvSpPr>
            <a:spLocks noGrp="1"/>
          </p:cNvSpPr>
          <p:nvPr>
            <p:ph type="title"/>
          </p:nvPr>
        </p:nvSpPr>
        <p:spPr/>
        <p:txBody>
          <a:bodyPr/>
          <a:lstStyle/>
          <a:p>
            <a:r>
              <a:rPr lang="en-US" kern="0" dirty="0"/>
              <a:t>Conversion Rate Exercise</a:t>
            </a:r>
            <a:endParaRPr lang="en-US" dirty="0"/>
          </a:p>
        </p:txBody>
      </p:sp>
      <p:sp>
        <p:nvSpPr>
          <p:cNvPr id="9" name="Footer Placeholder 1">
            <a:extLst>
              <a:ext uri="{FF2B5EF4-FFF2-40B4-BE49-F238E27FC236}">
                <a16:creationId xmlns:a16="http://schemas.microsoft.com/office/drawing/2014/main" id="{B7AE49AA-92EF-79AE-03BF-A085215E819B}"/>
              </a:ext>
            </a:extLst>
          </p:cNvPr>
          <p:cNvSpPr>
            <a:spLocks noGrp="1"/>
          </p:cNvSpPr>
          <p:nvPr>
            <p:ph type="ftr" sz="quarter" idx="3"/>
          </p:nvPr>
        </p:nvSpPr>
        <p:spPr/>
        <p:txBody>
          <a:bodyPr/>
          <a:lstStyle/>
          <a:p>
            <a:pPr>
              <a:defRPr/>
            </a:pPr>
            <a:r>
              <a:rPr lang="en-US"/>
              <a:t>Interaction Design and Prototyping</a:t>
            </a:r>
            <a:endParaRPr lang="en-US" dirty="0"/>
          </a:p>
        </p:txBody>
      </p:sp>
      <p:sp>
        <p:nvSpPr>
          <p:cNvPr id="11" name="Slide Number Placeholder 2">
            <a:extLst>
              <a:ext uri="{FF2B5EF4-FFF2-40B4-BE49-F238E27FC236}">
                <a16:creationId xmlns:a16="http://schemas.microsoft.com/office/drawing/2014/main" id="{73DA98DC-A7C7-3661-B9D9-63078255CD82}"/>
              </a:ext>
            </a:extLst>
          </p:cNvPr>
          <p:cNvSpPr>
            <a:spLocks noGrp="1"/>
          </p:cNvSpPr>
          <p:nvPr>
            <p:ph type="sldNum" sz="quarter" idx="4"/>
          </p:nvPr>
        </p:nvSpPr>
        <p:spPr/>
        <p:txBody>
          <a:bodyPr/>
          <a:lstStyle/>
          <a:p>
            <a:fld id="{B720622F-670E-0E4A-8DEA-78DB96BED1E2}" type="slidenum">
              <a:rPr lang="en-US" smtClean="0"/>
              <a:pPr/>
              <a:t>24</a:t>
            </a:fld>
            <a:endParaRPr lang="en-US"/>
          </a:p>
        </p:txBody>
      </p:sp>
      <p:pic>
        <p:nvPicPr>
          <p:cNvPr id="3" name="Picture 2">
            <a:extLst>
              <a:ext uri="{FF2B5EF4-FFF2-40B4-BE49-F238E27FC236}">
                <a16:creationId xmlns:a16="http://schemas.microsoft.com/office/drawing/2014/main" id="{C94BDB66-1A8B-F745-ADE9-BD6625C5B8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017" y="1119141"/>
            <a:ext cx="2222439" cy="1427449"/>
          </a:xfrm>
          <a:prstGeom prst="rect">
            <a:avLst/>
          </a:prstGeom>
        </p:spPr>
      </p:pic>
      <p:pic>
        <p:nvPicPr>
          <p:cNvPr id="5" name="Picture 4">
            <a:extLst>
              <a:ext uri="{FF2B5EF4-FFF2-40B4-BE49-F238E27FC236}">
                <a16:creationId xmlns:a16="http://schemas.microsoft.com/office/drawing/2014/main" id="{A2355CBA-6769-3C4C-89DB-769A58596A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617" y="2886748"/>
            <a:ext cx="2437739" cy="1565734"/>
          </a:xfrm>
          <a:prstGeom prst="rect">
            <a:avLst/>
          </a:prstGeom>
        </p:spPr>
      </p:pic>
      <p:sp>
        <p:nvSpPr>
          <p:cNvPr id="6" name="Rectangle 5">
            <a:extLst>
              <a:ext uri="{FF2B5EF4-FFF2-40B4-BE49-F238E27FC236}">
                <a16:creationId xmlns:a16="http://schemas.microsoft.com/office/drawing/2014/main" id="{812CD4CE-FCB7-C142-84AE-12540AFC01DC}"/>
              </a:ext>
            </a:extLst>
          </p:cNvPr>
          <p:cNvSpPr/>
          <p:nvPr/>
        </p:nvSpPr>
        <p:spPr>
          <a:xfrm>
            <a:off x="2874896" y="1278296"/>
            <a:ext cx="1443654" cy="3693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37A873C-62D4-DF4B-A9C2-CE878ED721B4}"/>
              </a:ext>
            </a:extLst>
          </p:cNvPr>
          <p:cNvCxnSpPr>
            <a:cxnSpLocks/>
          </p:cNvCxnSpPr>
          <p:nvPr/>
        </p:nvCxnSpPr>
        <p:spPr>
          <a:xfrm>
            <a:off x="2874895" y="1028576"/>
            <a:ext cx="1" cy="3423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625ACFA-0B08-0B45-8C28-A5B4D9557FFE}"/>
              </a:ext>
            </a:extLst>
          </p:cNvPr>
          <p:cNvSpPr/>
          <p:nvPr/>
        </p:nvSpPr>
        <p:spPr>
          <a:xfrm>
            <a:off x="4318553" y="3328888"/>
            <a:ext cx="1081531" cy="3693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EB3AD5B-C5D2-EC4C-9413-AB25C63B1650}"/>
              </a:ext>
            </a:extLst>
          </p:cNvPr>
          <p:cNvCxnSpPr>
            <a:cxnSpLocks/>
            <a:endCxn id="13" idx="1"/>
          </p:cNvCxnSpPr>
          <p:nvPr/>
        </p:nvCxnSpPr>
        <p:spPr>
          <a:xfrm>
            <a:off x="4318550" y="1278296"/>
            <a:ext cx="3" cy="223525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8960CB-B6D9-CC4A-B44D-AC44DF9C60FE}"/>
              </a:ext>
            </a:extLst>
          </p:cNvPr>
          <p:cNvCxnSpPr>
            <a:cxnSpLocks/>
          </p:cNvCxnSpPr>
          <p:nvPr/>
        </p:nvCxnSpPr>
        <p:spPr>
          <a:xfrm>
            <a:off x="2874896" y="1028574"/>
            <a:ext cx="4555225" cy="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ED681DE-ADF3-5F4B-808E-FE65BD433DB2}"/>
              </a:ext>
            </a:extLst>
          </p:cNvPr>
          <p:cNvSpPr txBox="1"/>
          <p:nvPr/>
        </p:nvSpPr>
        <p:spPr>
          <a:xfrm>
            <a:off x="6734136" y="1028575"/>
            <a:ext cx="718466" cy="369332"/>
          </a:xfrm>
          <a:prstGeom prst="rect">
            <a:avLst/>
          </a:prstGeom>
          <a:noFill/>
        </p:spPr>
        <p:txBody>
          <a:bodyPr wrap="none" rtlCol="0">
            <a:spAutoFit/>
          </a:bodyPr>
          <a:lstStyle/>
          <a:p>
            <a:r>
              <a:rPr lang="en-US" dirty="0">
                <a:latin typeface="Noto Sans" charset="0"/>
                <a:ea typeface="Noto Sans" charset="0"/>
                <a:cs typeface="Noto Sans" charset="0"/>
              </a:rPr>
              <a:t>Time</a:t>
            </a:r>
          </a:p>
        </p:txBody>
      </p:sp>
      <p:sp>
        <p:nvSpPr>
          <p:cNvPr id="29" name="TextBox 28">
            <a:extLst>
              <a:ext uri="{FF2B5EF4-FFF2-40B4-BE49-F238E27FC236}">
                <a16:creationId xmlns:a16="http://schemas.microsoft.com/office/drawing/2014/main" id="{B8596019-DF9B-3840-A1CB-75B7B3362EC2}"/>
              </a:ext>
            </a:extLst>
          </p:cNvPr>
          <p:cNvSpPr txBox="1"/>
          <p:nvPr/>
        </p:nvSpPr>
        <p:spPr>
          <a:xfrm>
            <a:off x="775788" y="4865581"/>
            <a:ext cx="7592423" cy="1569660"/>
          </a:xfrm>
          <a:prstGeom prst="rect">
            <a:avLst/>
          </a:prstGeom>
          <a:noFill/>
        </p:spPr>
        <p:txBody>
          <a:bodyPr wrap="square" rtlCol="0">
            <a:spAutoFit/>
          </a:bodyPr>
          <a:lstStyle/>
          <a:p>
            <a:pPr algn="l"/>
            <a:r>
              <a:rPr lang="en-US" sz="2400" dirty="0">
                <a:solidFill>
                  <a:schemeClr val="accent6"/>
                </a:solidFill>
                <a:latin typeface="+mn-lt"/>
                <a:ea typeface="Noto Sans" charset="0"/>
                <a:cs typeface="Noto Sans" charset="0"/>
              </a:rPr>
              <a:t>Conversion Rate:</a:t>
            </a:r>
          </a:p>
          <a:p>
            <a:pPr marL="257168" indent="-257168" algn="l">
              <a:buFont typeface="Arial" panose="020B0604020202020204" pitchFamily="34" charset="0"/>
              <a:buChar char="•"/>
            </a:pPr>
            <a:r>
              <a:rPr lang="en-US" sz="2400" dirty="0">
                <a:solidFill>
                  <a:schemeClr val="accent6"/>
                </a:solidFill>
                <a:latin typeface="+mn-lt"/>
                <a:ea typeface="Noto Sans" charset="0"/>
                <a:cs typeface="Noto Sans" charset="0"/>
              </a:rPr>
              <a:t>Did the user buy an item, and if not, at what point did they exited?</a:t>
            </a:r>
          </a:p>
          <a:p>
            <a:pPr marL="257168" indent="-257168" algn="l">
              <a:buFont typeface="Arial" panose="020B0604020202020204" pitchFamily="34" charset="0"/>
              <a:buChar char="•"/>
            </a:pPr>
            <a:r>
              <a:rPr lang="en-US" sz="2400" dirty="0">
                <a:solidFill>
                  <a:schemeClr val="accent6"/>
                </a:solidFill>
                <a:latin typeface="+mn-lt"/>
                <a:ea typeface="Noto Sans" charset="0"/>
                <a:cs typeface="Noto Sans" charset="0"/>
              </a:rPr>
              <a:t>Which part of the interaction took the longest time?</a:t>
            </a:r>
          </a:p>
        </p:txBody>
      </p:sp>
    </p:spTree>
    <p:extLst>
      <p:ext uri="{BB962C8B-B14F-4D97-AF65-F5344CB8AC3E}">
        <p14:creationId xmlns:p14="http://schemas.microsoft.com/office/powerpoint/2010/main" val="36362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MP900411828.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57513" y="2477286"/>
            <a:ext cx="2386487" cy="2031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4145" name="Title 1"/>
          <p:cNvSpPr>
            <a:spLocks noGrp="1"/>
          </p:cNvSpPr>
          <p:nvPr>
            <p:ph type="title"/>
          </p:nvPr>
        </p:nvSpPr>
        <p:spPr/>
        <p:txBody>
          <a:bodyPr/>
          <a:lstStyle/>
          <a:p>
            <a:r>
              <a:rPr lang="en-US" dirty="0">
                <a:latin typeface="Tahoma" charset="0"/>
              </a:rPr>
              <a:t>Sample Population</a:t>
            </a:r>
            <a:endParaRPr lang="en-US" b="1" dirty="0">
              <a:latin typeface="Tahoma" charset="0"/>
            </a:endParaRPr>
          </a:p>
        </p:txBody>
      </p:sp>
      <p:sp>
        <p:nvSpPr>
          <p:cNvPr id="134146" name="Content Placeholder 8"/>
          <p:cNvSpPr>
            <a:spLocks noGrp="1"/>
          </p:cNvSpPr>
          <p:nvPr>
            <p:ph idx="1"/>
          </p:nvPr>
        </p:nvSpPr>
        <p:spPr/>
        <p:txBody>
          <a:bodyPr>
            <a:normAutofit fontScale="92500" lnSpcReduction="10000"/>
          </a:bodyPr>
          <a:lstStyle/>
          <a:p>
            <a:r>
              <a:rPr lang="en-US" dirty="0">
                <a:latin typeface="Tahoma" charset="0"/>
              </a:rPr>
              <a:t>Strive to Run Experiments at </a:t>
            </a:r>
            <a:r>
              <a:rPr lang="en-US" b="1" dirty="0">
                <a:latin typeface="Tahoma" charset="0"/>
              </a:rPr>
              <a:t>50%-50%</a:t>
            </a:r>
          </a:p>
          <a:p>
            <a:pPr lvl="1"/>
            <a:r>
              <a:rPr lang="en-US" dirty="0">
                <a:latin typeface="Tahoma" charset="0"/>
              </a:rPr>
              <a:t>50% of users to </a:t>
            </a:r>
            <a:r>
              <a:rPr lang="en-US" b="1" dirty="0">
                <a:latin typeface="Tahoma" charset="0"/>
              </a:rPr>
              <a:t>Treatment</a:t>
            </a:r>
          </a:p>
          <a:p>
            <a:pPr lvl="1"/>
            <a:r>
              <a:rPr lang="en-US" dirty="0">
                <a:latin typeface="Tahoma" charset="0"/>
              </a:rPr>
              <a:t>50% of users to </a:t>
            </a:r>
            <a:r>
              <a:rPr lang="en-US" b="1" dirty="0">
                <a:latin typeface="Tahoma" charset="0"/>
              </a:rPr>
              <a:t>Control</a:t>
            </a:r>
          </a:p>
          <a:p>
            <a:r>
              <a:rPr lang="en-US" dirty="0">
                <a:latin typeface="Tahoma" charset="0"/>
              </a:rPr>
              <a:t>Assign to Groups at </a:t>
            </a:r>
            <a:r>
              <a:rPr lang="en-US" b="1" dirty="0">
                <a:latin typeface="Tahoma" charset="0"/>
              </a:rPr>
              <a:t>Random</a:t>
            </a:r>
          </a:p>
          <a:p>
            <a:pPr lvl="1"/>
            <a:r>
              <a:rPr lang="en-US" dirty="0">
                <a:latin typeface="Tahoma" charset="0"/>
              </a:rPr>
              <a:t>Choose one that gives uniform distribution</a:t>
            </a:r>
          </a:p>
          <a:p>
            <a:r>
              <a:rPr lang="en-US" dirty="0">
                <a:latin typeface="Tahoma" charset="0"/>
              </a:rPr>
              <a:t>Determine the </a:t>
            </a:r>
            <a:r>
              <a:rPr lang="en-US" b="1" dirty="0">
                <a:latin typeface="Tahoma" charset="0"/>
              </a:rPr>
              <a:t>Minimum</a:t>
            </a:r>
            <a:r>
              <a:rPr lang="en-US" dirty="0">
                <a:latin typeface="Tahoma" charset="0"/>
              </a:rPr>
              <a:t> </a:t>
            </a:r>
            <a:r>
              <a:rPr lang="en-US" b="1" dirty="0">
                <a:latin typeface="Tahoma" charset="0"/>
              </a:rPr>
              <a:t>Sample Size</a:t>
            </a:r>
          </a:p>
          <a:p>
            <a:pPr lvl="1"/>
            <a:r>
              <a:rPr lang="en-US" dirty="0">
                <a:latin typeface="Tahoma" charset="0"/>
              </a:rPr>
              <a:t>Detecting the effect of the experiment  </a:t>
            </a:r>
            <a:br>
              <a:rPr lang="en-US" dirty="0">
                <a:latin typeface="Tahoma" charset="0"/>
              </a:rPr>
            </a:br>
            <a:r>
              <a:rPr lang="en-US" dirty="0">
                <a:latin typeface="Tahoma" charset="0"/>
              </a:rPr>
              <a:t>(or </a:t>
            </a:r>
            <a:r>
              <a:rPr lang="en-US" b="1" dirty="0">
                <a:latin typeface="Tahoma" charset="0"/>
              </a:rPr>
              <a:t>significant</a:t>
            </a:r>
            <a:r>
              <a:rPr lang="en-US" dirty="0">
                <a:latin typeface="Tahoma" charset="0"/>
              </a:rPr>
              <a:t> change) requires certain </a:t>
            </a:r>
            <a:br>
              <a:rPr lang="en-US" dirty="0">
                <a:latin typeface="Tahoma" charset="0"/>
              </a:rPr>
            </a:br>
            <a:r>
              <a:rPr lang="en-US" dirty="0">
                <a:latin typeface="Tahoma" charset="0"/>
              </a:rPr>
              <a:t>number of users</a:t>
            </a:r>
          </a:p>
          <a:p>
            <a:pPr lvl="1"/>
            <a:r>
              <a:rPr lang="en-US" dirty="0">
                <a:latin typeface="Tahoma" charset="0"/>
              </a:rPr>
              <a:t>Min </a:t>
            </a:r>
            <a:r>
              <a:rPr lang="en-US" b="1" dirty="0">
                <a:latin typeface="Tahoma" charset="0"/>
              </a:rPr>
              <a:t>sample size </a:t>
            </a:r>
            <a:r>
              <a:rPr lang="en-US" dirty="0">
                <a:latin typeface="Tahoma" charset="0"/>
              </a:rPr>
              <a:t>shrinks to detect larger differences</a:t>
            </a:r>
          </a:p>
          <a:p>
            <a:pPr lvl="1"/>
            <a:r>
              <a:rPr lang="en-US" dirty="0">
                <a:latin typeface="Tahoma" charset="0"/>
              </a:rPr>
              <a:t>Big differences are easier to detect (Cohen’s d)</a:t>
            </a:r>
          </a:p>
          <a:p>
            <a:pPr lvl="2"/>
            <a:r>
              <a:rPr lang="en-US" dirty="0">
                <a:latin typeface="Tahoma" charset="0"/>
              </a:rPr>
              <a:t>0.2 difference require 193 users for statistical power of 0.5</a:t>
            </a:r>
          </a:p>
          <a:p>
            <a:pPr lvl="2"/>
            <a:r>
              <a:rPr lang="en-US" dirty="0">
                <a:latin typeface="Tahoma" charset="0"/>
              </a:rPr>
              <a:t>0.8 difference requires 13 users for statistical power of 0.5</a:t>
            </a:r>
          </a:p>
          <a:p>
            <a:pPr marL="457200" lvl="1" indent="0">
              <a:buNone/>
            </a:pPr>
            <a:endParaRPr lang="en-US" dirty="0">
              <a:latin typeface="Tahoma" charset="0"/>
            </a:endParaRPr>
          </a:p>
          <a:p>
            <a:endParaRPr lang="en-US" dirty="0">
              <a:latin typeface="Tahoma" charset="0"/>
            </a:endParaRPr>
          </a:p>
        </p:txBody>
      </p:sp>
      <p:pic>
        <p:nvPicPr>
          <p:cNvPr id="7" name="Picture 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55024" y="961414"/>
            <a:ext cx="1584176" cy="14688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7B8F2C1-EA47-4A7B-DEA0-A85BDB556AD1}"/>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9CB4A5E6-EF1C-CB24-B730-1486775F5156}"/>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25</a:t>
            </a:fld>
            <a:endParaRPr lang="en-US"/>
          </a:p>
        </p:txBody>
      </p:sp>
    </p:spTree>
    <p:extLst>
      <p:ext uri="{BB962C8B-B14F-4D97-AF65-F5344CB8AC3E}">
        <p14:creationId xmlns:p14="http://schemas.microsoft.com/office/powerpoint/2010/main" val="3620254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room&#10;&#10;Description automatically generated">
            <a:extLst>
              <a:ext uri="{FF2B5EF4-FFF2-40B4-BE49-F238E27FC236}">
                <a16:creationId xmlns:a16="http://schemas.microsoft.com/office/drawing/2014/main" id="{1F032FBA-0CDD-694F-B470-4EBCCA48C081}"/>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2555776" y="914400"/>
            <a:ext cx="1132863" cy="1081779"/>
          </a:xfrm>
          <a:prstGeom prst="rect">
            <a:avLst/>
          </a:prstGeom>
        </p:spPr>
      </p:pic>
      <p:sp>
        <p:nvSpPr>
          <p:cNvPr id="105473" name="Title 1"/>
          <p:cNvSpPr>
            <a:spLocks noGrp="1"/>
          </p:cNvSpPr>
          <p:nvPr>
            <p:ph type="title"/>
          </p:nvPr>
        </p:nvSpPr>
        <p:spPr/>
        <p:txBody>
          <a:bodyPr/>
          <a:lstStyle/>
          <a:p>
            <a:r>
              <a:rPr lang="en-US" dirty="0">
                <a:latin typeface="Tahoma" charset="0"/>
              </a:rPr>
              <a:t>Detect Big Problems Before they Wreak Havoc</a:t>
            </a:r>
          </a:p>
        </p:txBody>
      </p:sp>
      <p:sp>
        <p:nvSpPr>
          <p:cNvPr id="105474" name="Content Placeholder 8"/>
          <p:cNvSpPr>
            <a:spLocks noGrp="1"/>
          </p:cNvSpPr>
          <p:nvPr>
            <p:ph idx="1"/>
          </p:nvPr>
        </p:nvSpPr>
        <p:spPr/>
        <p:txBody>
          <a:bodyPr>
            <a:normAutofit lnSpcReduction="10000"/>
          </a:bodyPr>
          <a:lstStyle/>
          <a:p>
            <a:endParaRPr lang="en-US" b="1" dirty="0">
              <a:latin typeface="Tahoma" charset="0"/>
            </a:endParaRPr>
          </a:p>
          <a:p>
            <a:r>
              <a:rPr lang="en-US" b="1" dirty="0">
                <a:latin typeface="Tahoma" charset="0"/>
              </a:rPr>
              <a:t>Ramp-up </a:t>
            </a:r>
          </a:p>
          <a:p>
            <a:pPr lvl="1"/>
            <a:r>
              <a:rPr lang="en-US" dirty="0">
                <a:latin typeface="Tahoma" charset="0"/>
              </a:rPr>
              <a:t>Start experiment with </a:t>
            </a:r>
            <a:r>
              <a:rPr lang="en-US" b="1" dirty="0">
                <a:latin typeface="Tahoma" charset="0"/>
              </a:rPr>
              <a:t>0.1% </a:t>
            </a:r>
            <a:r>
              <a:rPr lang="en-US" dirty="0">
                <a:latin typeface="Tahoma" charset="0"/>
              </a:rPr>
              <a:t>treatment</a:t>
            </a:r>
            <a:r>
              <a:rPr lang="en-US" b="1" dirty="0">
                <a:latin typeface="Tahoma" charset="0"/>
              </a:rPr>
              <a:t> </a:t>
            </a:r>
            <a:r>
              <a:rPr lang="en-US" dirty="0">
                <a:latin typeface="Tahoma" charset="0"/>
              </a:rPr>
              <a:t>participants</a:t>
            </a:r>
          </a:p>
          <a:p>
            <a:pPr lvl="1"/>
            <a:r>
              <a:rPr lang="en-US" dirty="0">
                <a:latin typeface="Tahoma" charset="0"/>
              </a:rPr>
              <a:t>Do simple </a:t>
            </a:r>
            <a:r>
              <a:rPr lang="en-US" b="1" dirty="0">
                <a:latin typeface="Tahoma" charset="0"/>
              </a:rPr>
              <a:t>analysis</a:t>
            </a:r>
            <a:r>
              <a:rPr lang="en-US" dirty="0">
                <a:latin typeface="Tahoma" charset="0"/>
              </a:rPr>
              <a:t> to detect egregious problems</a:t>
            </a:r>
          </a:p>
          <a:p>
            <a:pPr lvl="1"/>
            <a:r>
              <a:rPr lang="en-US" b="1" dirty="0">
                <a:latin typeface="Tahoma" charset="0"/>
              </a:rPr>
              <a:t>Ramp up</a:t>
            </a:r>
            <a:r>
              <a:rPr lang="en-US" dirty="0">
                <a:latin typeface="Tahoma" charset="0"/>
              </a:rPr>
              <a:t> to larger percentage: </a:t>
            </a:r>
            <a:r>
              <a:rPr lang="en-US" sz="2400" dirty="0">
                <a:latin typeface="Tahoma" charset="0"/>
              </a:rPr>
              <a:t>(</a:t>
            </a:r>
            <a:r>
              <a:rPr lang="en-US" sz="2400" dirty="0" err="1">
                <a:latin typeface="Tahoma" charset="0"/>
              </a:rPr>
              <a:t>Control:Treatment</a:t>
            </a:r>
            <a:r>
              <a:rPr lang="en-US" sz="2400" dirty="0">
                <a:latin typeface="Tahoma" charset="0"/>
              </a:rPr>
              <a:t>)</a:t>
            </a:r>
          </a:p>
          <a:p>
            <a:pPr lvl="2"/>
            <a:r>
              <a:rPr lang="en-US" dirty="0">
                <a:latin typeface="Tahoma" charset="0"/>
              </a:rPr>
              <a:t>99.9%:0.1% to 99.5%:0.5% </a:t>
            </a:r>
          </a:p>
          <a:p>
            <a:pPr lvl="2"/>
            <a:r>
              <a:rPr lang="en-US" dirty="0">
                <a:latin typeface="Tahoma" charset="0"/>
              </a:rPr>
              <a:t>90%:10% to 50%:50%</a:t>
            </a:r>
          </a:p>
          <a:p>
            <a:pPr marL="0" indent="0">
              <a:buNone/>
            </a:pPr>
            <a:endParaRPr lang="en-US" b="1" dirty="0">
              <a:latin typeface="Tahoma" charset="0"/>
            </a:endParaRPr>
          </a:p>
          <a:p>
            <a:endParaRPr lang="en-US" b="1" dirty="0">
              <a:latin typeface="Tahoma" charset="0"/>
            </a:endParaRPr>
          </a:p>
          <a:p>
            <a:r>
              <a:rPr lang="en-US" b="1" dirty="0">
                <a:latin typeface="Tahoma" charset="0"/>
              </a:rPr>
              <a:t>Auto-Abort</a:t>
            </a:r>
          </a:p>
          <a:p>
            <a:pPr lvl="1"/>
            <a:r>
              <a:rPr lang="en-US" dirty="0">
                <a:latin typeface="Tahoma" charset="0"/>
              </a:rPr>
              <a:t>Configure system to abort if big “significant” change for the worse is detected</a:t>
            </a:r>
          </a:p>
        </p:txBody>
      </p:sp>
      <p:sp>
        <p:nvSpPr>
          <p:cNvPr id="2" name="Footer Placeholder 1">
            <a:extLst>
              <a:ext uri="{FF2B5EF4-FFF2-40B4-BE49-F238E27FC236}">
                <a16:creationId xmlns:a16="http://schemas.microsoft.com/office/drawing/2014/main" id="{68CA52BD-6DD9-4EAE-492A-1552803C16D4}"/>
              </a:ext>
            </a:extLst>
          </p:cNvPr>
          <p:cNvSpPr>
            <a:spLocks noGrp="1"/>
          </p:cNvSpPr>
          <p:nvPr>
            <p:ph type="ftr" sz="quarter" idx="3"/>
          </p:nvPr>
        </p:nvSpPr>
        <p:spPr/>
        <p:txBody>
          <a:bodyPr/>
          <a:lstStyle/>
          <a:p>
            <a:pPr>
              <a:defRPr/>
            </a:pPr>
            <a:r>
              <a:rPr lang="en-US"/>
              <a:t>Interaction Design and Prototyping</a:t>
            </a:r>
            <a:endParaRPr lang="en-US" dirty="0"/>
          </a:p>
        </p:txBody>
      </p:sp>
      <p:sp>
        <p:nvSpPr>
          <p:cNvPr id="4" name="Slide Number Placeholder 2">
            <a:extLst>
              <a:ext uri="{FF2B5EF4-FFF2-40B4-BE49-F238E27FC236}">
                <a16:creationId xmlns:a16="http://schemas.microsoft.com/office/drawing/2014/main" id="{A3439204-1335-A444-32DC-A3FE0F5D30AF}"/>
              </a:ext>
            </a:extLst>
          </p:cNvPr>
          <p:cNvSpPr>
            <a:spLocks noGrp="1"/>
          </p:cNvSpPr>
          <p:nvPr>
            <p:ph type="sldNum" sz="quarter" idx="4"/>
          </p:nvPr>
        </p:nvSpPr>
        <p:spPr/>
        <p:txBody>
          <a:bodyPr/>
          <a:lstStyle/>
          <a:p>
            <a:fld id="{B720622F-670E-0E4A-8DEA-78DB96BED1E2}" type="slidenum">
              <a:rPr lang="en-US" smtClean="0"/>
              <a:pPr/>
              <a:t>26</a:t>
            </a:fld>
            <a:endParaRPr lang="en-US"/>
          </a:p>
        </p:txBody>
      </p:sp>
      <p:pic>
        <p:nvPicPr>
          <p:cNvPr id="3" name="Picture 2" descr="A close up of a logo&#10;&#10;Description automatically generated">
            <a:extLst>
              <a:ext uri="{FF2B5EF4-FFF2-40B4-BE49-F238E27FC236}">
                <a16:creationId xmlns:a16="http://schemas.microsoft.com/office/drawing/2014/main" id="{834C6E07-76CB-9E48-BF06-AD7AEA729882}"/>
              </a:ext>
            </a:extLst>
          </p:cNvPr>
          <p:cNvPicPr>
            <a:picLocks noChangeAspect="1"/>
          </p:cNvPicPr>
          <p:nvPr/>
        </p:nvPicPr>
        <p:blipFill>
          <a:blip r:embed="rId5">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2757500" y="4353822"/>
            <a:ext cx="1270000" cy="1016000"/>
          </a:xfrm>
          <a:prstGeom prst="rect">
            <a:avLst/>
          </a:prstGeom>
        </p:spPr>
      </p:pic>
    </p:spTree>
    <p:extLst>
      <p:ext uri="{BB962C8B-B14F-4D97-AF65-F5344CB8AC3E}">
        <p14:creationId xmlns:p14="http://schemas.microsoft.com/office/powerpoint/2010/main" val="1921658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3B3552F-EDAD-22F8-342D-6A5B1527C5FD}"/>
              </a:ext>
            </a:extLst>
          </p:cNvPr>
          <p:cNvSpPr>
            <a:spLocks noGrp="1"/>
          </p:cNvSpPr>
          <p:nvPr>
            <p:ph type="title"/>
          </p:nvPr>
        </p:nvSpPr>
        <p:spPr/>
        <p:txBody>
          <a:bodyPr/>
          <a:lstStyle/>
          <a:p>
            <a:r>
              <a:rPr lang="en-US" dirty="0"/>
              <a:t>Web Experiment</a:t>
            </a:r>
          </a:p>
        </p:txBody>
      </p:sp>
      <p:grpSp>
        <p:nvGrpSpPr>
          <p:cNvPr id="48" name="Group 47">
            <a:extLst>
              <a:ext uri="{FF2B5EF4-FFF2-40B4-BE49-F238E27FC236}">
                <a16:creationId xmlns:a16="http://schemas.microsoft.com/office/drawing/2014/main" id="{EBE5CD65-8FC0-8850-B73F-2298E4EC27BF}"/>
              </a:ext>
            </a:extLst>
          </p:cNvPr>
          <p:cNvGrpSpPr/>
          <p:nvPr/>
        </p:nvGrpSpPr>
        <p:grpSpPr>
          <a:xfrm>
            <a:off x="80351" y="1541826"/>
            <a:ext cx="4311380" cy="1322892"/>
            <a:chOff x="80351" y="1541826"/>
            <a:chExt cx="4311380" cy="1322892"/>
          </a:xfrm>
        </p:grpSpPr>
        <p:sp>
          <p:nvSpPr>
            <p:cNvPr id="5" name="Graphic 1">
              <a:extLst>
                <a:ext uri="{FF2B5EF4-FFF2-40B4-BE49-F238E27FC236}">
                  <a16:creationId xmlns:a16="http://schemas.microsoft.com/office/drawing/2014/main" id="{597F8562-6FE9-4D5A-92C4-9745D4E2A143}"/>
                </a:ext>
              </a:extLst>
            </p:cNvPr>
            <p:cNvSpPr/>
            <p:nvPr/>
          </p:nvSpPr>
          <p:spPr>
            <a:xfrm>
              <a:off x="80351" y="1541826"/>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1">
                <a:alpha val="70000"/>
              </a:schemeClr>
            </a:solidFill>
            <a:ln w="9525" cap="flat">
              <a:noFill/>
              <a:prstDash val="solid"/>
              <a:miter/>
            </a:ln>
          </p:spPr>
          <p:txBody>
            <a:bodyPr rtlCol="0" anchor="ctr"/>
            <a:lstStyle/>
            <a:p>
              <a:endParaRPr lang="en-US" sz="1100"/>
            </a:p>
          </p:txBody>
        </p:sp>
        <p:grpSp>
          <p:nvGrpSpPr>
            <p:cNvPr id="9" name="Group 34">
              <a:extLst>
                <a:ext uri="{FF2B5EF4-FFF2-40B4-BE49-F238E27FC236}">
                  <a16:creationId xmlns:a16="http://schemas.microsoft.com/office/drawing/2014/main" id="{2FCC44A7-4540-4BA4-9BD8-9058CF921F32}"/>
                </a:ext>
              </a:extLst>
            </p:cNvPr>
            <p:cNvGrpSpPr/>
            <p:nvPr/>
          </p:nvGrpSpPr>
          <p:grpSpPr>
            <a:xfrm>
              <a:off x="1229452" y="1650703"/>
              <a:ext cx="2862817" cy="1033178"/>
              <a:chOff x="4965552" y="1736224"/>
              <a:chExt cx="2232248" cy="906829"/>
            </a:xfrm>
          </p:grpSpPr>
          <p:sp>
            <p:nvSpPr>
              <p:cNvPr id="10" name="TextBox 9">
                <a:extLst>
                  <a:ext uri="{FF2B5EF4-FFF2-40B4-BE49-F238E27FC236}">
                    <a16:creationId xmlns:a16="http://schemas.microsoft.com/office/drawing/2014/main" id="{395B6347-C6D6-4BDA-AC6D-40E2D746C559}"/>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bg1"/>
                    </a:solidFill>
                    <a:latin typeface="+mn-lt"/>
                    <a:cs typeface="Arial" pitchFamily="34" charset="0"/>
                  </a:rPr>
                  <a:t>Why do A/B Test? </a:t>
                </a:r>
              </a:p>
              <a:p>
                <a:r>
                  <a:rPr lang="en-US" altLang="ko-KR" sz="1100" dirty="0">
                    <a:solidFill>
                      <a:schemeClr val="bg1"/>
                    </a:solidFill>
                    <a:latin typeface="+mn-lt"/>
                    <a:cs typeface="Arial" pitchFamily="34" charset="0"/>
                  </a:rPr>
                  <a:t>Why not Hippo?</a:t>
                </a:r>
              </a:p>
              <a:p>
                <a:r>
                  <a:rPr lang="en-US" altLang="ko-KR" sz="1100" dirty="0">
                    <a:solidFill>
                      <a:schemeClr val="bg1"/>
                    </a:solidFill>
                    <a:latin typeface="+mn-lt"/>
                    <a:cs typeface="Arial" pitchFamily="34" charset="0"/>
                  </a:rPr>
                  <a:t>Examples of design choices</a:t>
                </a:r>
              </a:p>
            </p:txBody>
          </p:sp>
          <p:sp>
            <p:nvSpPr>
              <p:cNvPr id="11" name="TextBox 10">
                <a:extLst>
                  <a:ext uri="{FF2B5EF4-FFF2-40B4-BE49-F238E27FC236}">
                    <a16:creationId xmlns:a16="http://schemas.microsoft.com/office/drawing/2014/main" id="{F0FE1885-EB97-4687-8906-B33FC629DD35}"/>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A/B Testing</a:t>
                </a:r>
                <a:endParaRPr lang="ko-KR" altLang="en-US" sz="2400" b="1" dirty="0">
                  <a:solidFill>
                    <a:schemeClr val="bg1"/>
                  </a:solidFill>
                  <a:latin typeface="+mn-lt"/>
                  <a:cs typeface="Arial" pitchFamily="34" charset="0"/>
                </a:endParaRPr>
              </a:p>
            </p:txBody>
          </p:sp>
        </p:grpSp>
        <p:sp>
          <p:nvSpPr>
            <p:cNvPr id="19" name="TextBox 18">
              <a:extLst>
                <a:ext uri="{FF2B5EF4-FFF2-40B4-BE49-F238E27FC236}">
                  <a16:creationId xmlns:a16="http://schemas.microsoft.com/office/drawing/2014/main" id="{6102086D-D70B-494E-8132-C2EC430CACA8}"/>
                </a:ext>
              </a:extLst>
            </p:cNvPr>
            <p:cNvSpPr txBox="1"/>
            <p:nvPr/>
          </p:nvSpPr>
          <p:spPr>
            <a:xfrm>
              <a:off x="500256" y="1544792"/>
              <a:ext cx="297532" cy="1295988"/>
            </a:xfrm>
            <a:custGeom>
              <a:avLst/>
              <a:gdLst/>
              <a:ahLst/>
              <a:cxnLst/>
              <a:rect l="l" t="t" r="r" b="b"/>
              <a:pathLst>
                <a:path w="227065" h="739219">
                  <a:moveTo>
                    <a:pt x="143714" y="253845"/>
                  </a:moveTo>
                  <a:cubicBezTo>
                    <a:pt x="141980" y="253254"/>
                    <a:pt x="139770" y="253772"/>
                    <a:pt x="137085" y="255400"/>
                  </a:cubicBezTo>
                  <a:cubicBezTo>
                    <a:pt x="126313" y="259609"/>
                    <a:pt x="121254" y="267411"/>
                    <a:pt x="121907" y="278805"/>
                  </a:cubicBezTo>
                  <a:cubicBezTo>
                    <a:pt x="121907" y="283760"/>
                    <a:pt x="126375" y="283382"/>
                    <a:pt x="135312" y="277669"/>
                  </a:cubicBezTo>
                  <a:cubicBezTo>
                    <a:pt x="146271" y="270122"/>
                    <a:pt x="150330" y="263880"/>
                    <a:pt x="147489" y="258946"/>
                  </a:cubicBezTo>
                  <a:cubicBezTo>
                    <a:pt x="146706" y="256136"/>
                    <a:pt x="145448" y="254436"/>
                    <a:pt x="143714" y="253845"/>
                  </a:cubicBezTo>
                  <a:close/>
                  <a:moveTo>
                    <a:pt x="227065" y="0"/>
                  </a:moveTo>
                  <a:cubicBezTo>
                    <a:pt x="225116" y="17075"/>
                    <a:pt x="224142" y="37338"/>
                    <a:pt x="224142" y="60790"/>
                  </a:cubicBezTo>
                  <a:cubicBezTo>
                    <a:pt x="223385" y="79783"/>
                    <a:pt x="223385" y="111337"/>
                    <a:pt x="224142" y="155451"/>
                  </a:cubicBezTo>
                  <a:lnTo>
                    <a:pt x="224142" y="266519"/>
                  </a:lnTo>
                  <a:cubicBezTo>
                    <a:pt x="219590" y="273559"/>
                    <a:pt x="217905" y="283097"/>
                    <a:pt x="219087" y="295134"/>
                  </a:cubicBezTo>
                  <a:cubicBezTo>
                    <a:pt x="220176" y="305885"/>
                    <a:pt x="222514" y="314334"/>
                    <a:pt x="226101" y="320482"/>
                  </a:cubicBezTo>
                  <a:cubicBezTo>
                    <a:pt x="222192" y="326931"/>
                    <a:pt x="220238" y="336039"/>
                    <a:pt x="220238" y="347806"/>
                  </a:cubicBezTo>
                  <a:cubicBezTo>
                    <a:pt x="219502" y="358910"/>
                    <a:pt x="219772" y="375638"/>
                    <a:pt x="221047" y="397990"/>
                  </a:cubicBezTo>
                  <a:cubicBezTo>
                    <a:pt x="221814" y="412505"/>
                    <a:pt x="222198" y="422095"/>
                    <a:pt x="222198" y="426760"/>
                  </a:cubicBezTo>
                  <a:cubicBezTo>
                    <a:pt x="222198" y="435863"/>
                    <a:pt x="222198" y="444670"/>
                    <a:pt x="222198" y="453182"/>
                  </a:cubicBezTo>
                  <a:cubicBezTo>
                    <a:pt x="212742" y="461953"/>
                    <a:pt x="207154" y="474674"/>
                    <a:pt x="205433" y="491345"/>
                  </a:cubicBezTo>
                  <a:cubicBezTo>
                    <a:pt x="202945" y="511427"/>
                    <a:pt x="209181" y="527886"/>
                    <a:pt x="224142" y="540721"/>
                  </a:cubicBezTo>
                  <a:cubicBezTo>
                    <a:pt x="223374" y="555588"/>
                    <a:pt x="222721" y="568661"/>
                    <a:pt x="222182" y="579941"/>
                  </a:cubicBezTo>
                  <a:cubicBezTo>
                    <a:pt x="222182" y="592320"/>
                    <a:pt x="222509" y="606654"/>
                    <a:pt x="223162" y="622941"/>
                  </a:cubicBezTo>
                  <a:cubicBezTo>
                    <a:pt x="223162" y="640483"/>
                    <a:pt x="223162" y="654780"/>
                    <a:pt x="223162" y="665832"/>
                  </a:cubicBezTo>
                  <a:cubicBezTo>
                    <a:pt x="223162" y="681611"/>
                    <a:pt x="222674" y="704124"/>
                    <a:pt x="221700" y="733371"/>
                  </a:cubicBezTo>
                  <a:lnTo>
                    <a:pt x="186787" y="733371"/>
                  </a:lnTo>
                  <a:cubicBezTo>
                    <a:pt x="164445" y="734004"/>
                    <a:pt x="147359" y="734652"/>
                    <a:pt x="135530" y="735315"/>
                  </a:cubicBezTo>
                  <a:cubicBezTo>
                    <a:pt x="116443" y="736549"/>
                    <a:pt x="98263" y="737850"/>
                    <a:pt x="80991" y="739219"/>
                  </a:cubicBezTo>
                  <a:cubicBezTo>
                    <a:pt x="82339" y="725648"/>
                    <a:pt x="83334" y="714072"/>
                    <a:pt x="83977" y="704492"/>
                  </a:cubicBezTo>
                  <a:cubicBezTo>
                    <a:pt x="84589" y="698915"/>
                    <a:pt x="84895" y="689776"/>
                    <a:pt x="84895" y="677075"/>
                  </a:cubicBezTo>
                  <a:cubicBezTo>
                    <a:pt x="85558" y="657356"/>
                    <a:pt x="86211" y="642670"/>
                    <a:pt x="86854" y="633018"/>
                  </a:cubicBezTo>
                  <a:cubicBezTo>
                    <a:pt x="88233" y="614958"/>
                    <a:pt x="91162" y="599956"/>
                    <a:pt x="95641" y="588013"/>
                  </a:cubicBezTo>
                  <a:cubicBezTo>
                    <a:pt x="91753" y="567008"/>
                    <a:pt x="88824" y="512708"/>
                    <a:pt x="86854" y="425112"/>
                  </a:cubicBezTo>
                  <a:cubicBezTo>
                    <a:pt x="84252" y="331119"/>
                    <a:pt x="85226" y="269437"/>
                    <a:pt x="89778" y="240066"/>
                  </a:cubicBezTo>
                  <a:cubicBezTo>
                    <a:pt x="91737" y="232985"/>
                    <a:pt x="92390" y="219906"/>
                    <a:pt x="91737" y="200830"/>
                  </a:cubicBezTo>
                  <a:cubicBezTo>
                    <a:pt x="91094" y="185538"/>
                    <a:pt x="90115" y="165471"/>
                    <a:pt x="88798" y="140631"/>
                  </a:cubicBezTo>
                  <a:cubicBezTo>
                    <a:pt x="98118" y="140631"/>
                    <a:pt x="103297" y="139988"/>
                    <a:pt x="104334" y="138702"/>
                  </a:cubicBezTo>
                  <a:cubicBezTo>
                    <a:pt x="105059" y="137976"/>
                    <a:pt x="105422" y="136732"/>
                    <a:pt x="105422" y="134970"/>
                  </a:cubicBezTo>
                  <a:cubicBezTo>
                    <a:pt x="105422" y="134192"/>
                    <a:pt x="104894" y="133487"/>
                    <a:pt x="103836" y="132855"/>
                  </a:cubicBezTo>
                  <a:cubicBezTo>
                    <a:pt x="104904" y="131797"/>
                    <a:pt x="102893" y="132570"/>
                    <a:pt x="97802" y="135172"/>
                  </a:cubicBezTo>
                  <a:cubicBezTo>
                    <a:pt x="92328" y="129325"/>
                    <a:pt x="87497" y="126043"/>
                    <a:pt x="83308" y="125328"/>
                  </a:cubicBezTo>
                  <a:cubicBezTo>
                    <a:pt x="76372" y="124084"/>
                    <a:pt x="65657" y="124436"/>
                    <a:pt x="51164" y="126386"/>
                  </a:cubicBezTo>
                  <a:lnTo>
                    <a:pt x="0" y="126386"/>
                  </a:lnTo>
                  <a:lnTo>
                    <a:pt x="0" y="979"/>
                  </a:lnTo>
                  <a:lnTo>
                    <a:pt x="124379" y="979"/>
                  </a:lnTo>
                  <a:cubicBezTo>
                    <a:pt x="123073" y="8558"/>
                    <a:pt x="123509" y="12601"/>
                    <a:pt x="125686" y="13109"/>
                  </a:cubicBezTo>
                  <a:cubicBezTo>
                    <a:pt x="129035" y="14778"/>
                    <a:pt x="133425" y="15613"/>
                    <a:pt x="138858" y="15613"/>
                  </a:cubicBezTo>
                  <a:cubicBezTo>
                    <a:pt x="142663" y="15613"/>
                    <a:pt x="144762" y="15349"/>
                    <a:pt x="145156" y="14820"/>
                  </a:cubicBezTo>
                  <a:cubicBezTo>
                    <a:pt x="146711" y="16904"/>
                    <a:pt x="144555" y="12290"/>
                    <a:pt x="138687" y="979"/>
                  </a:cubicBezTo>
                  <a:lnTo>
                    <a:pt x="166244" y="979"/>
                  </a:lnTo>
                  <a:cubicBezTo>
                    <a:pt x="175378" y="979"/>
                    <a:pt x="182552" y="979"/>
                    <a:pt x="187767" y="979"/>
                  </a:cubicBezTo>
                  <a:cubicBezTo>
                    <a:pt x="197969" y="979"/>
                    <a:pt x="211068" y="653"/>
                    <a:pt x="227065" y="0"/>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accent6"/>
                </a:solidFill>
                <a:latin typeface="Tahoma" panose="020B0604030504040204" pitchFamily="34" charset="0"/>
                <a:ea typeface="HY목각파임B" panose="02030600000101010101" pitchFamily="18" charset="-127"/>
                <a:cs typeface="Arial" pitchFamily="34" charset="0"/>
              </a:endParaRPr>
            </a:p>
          </p:txBody>
        </p:sp>
      </p:grpSp>
      <p:sp>
        <p:nvSpPr>
          <p:cNvPr id="2" name="Footer Placeholder 1">
            <a:extLst>
              <a:ext uri="{FF2B5EF4-FFF2-40B4-BE49-F238E27FC236}">
                <a16:creationId xmlns:a16="http://schemas.microsoft.com/office/drawing/2014/main" id="{AE5EC585-1A8B-A514-B22E-913A3DD96C87}"/>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34" name="Slide Number Placeholder 2">
            <a:extLst>
              <a:ext uri="{FF2B5EF4-FFF2-40B4-BE49-F238E27FC236}">
                <a16:creationId xmlns:a16="http://schemas.microsoft.com/office/drawing/2014/main" id="{080D9D5B-FAC2-1EFE-35E0-1D9CE6F18F7A}"/>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27</a:t>
            </a:fld>
            <a:endParaRPr lang="en-US"/>
          </a:p>
        </p:txBody>
      </p:sp>
      <p:grpSp>
        <p:nvGrpSpPr>
          <p:cNvPr id="47" name="Group 46">
            <a:extLst>
              <a:ext uri="{FF2B5EF4-FFF2-40B4-BE49-F238E27FC236}">
                <a16:creationId xmlns:a16="http://schemas.microsoft.com/office/drawing/2014/main" id="{FDC56CA2-81B4-EEE0-DB81-433E6010A87D}"/>
              </a:ext>
            </a:extLst>
          </p:cNvPr>
          <p:cNvGrpSpPr/>
          <p:nvPr/>
        </p:nvGrpSpPr>
        <p:grpSpPr>
          <a:xfrm>
            <a:off x="80351" y="3117449"/>
            <a:ext cx="4311380" cy="1325793"/>
            <a:chOff x="80351" y="3117449"/>
            <a:chExt cx="4311380" cy="1325793"/>
          </a:xfrm>
        </p:grpSpPr>
        <p:sp>
          <p:nvSpPr>
            <p:cNvPr id="4" name="Graphic 40">
              <a:extLst>
                <a:ext uri="{FF2B5EF4-FFF2-40B4-BE49-F238E27FC236}">
                  <a16:creationId xmlns:a16="http://schemas.microsoft.com/office/drawing/2014/main" id="{B5DF1D81-39D6-4474-A83A-9F1E16F40E6A}"/>
                </a:ext>
              </a:extLst>
            </p:cNvPr>
            <p:cNvSpPr/>
            <p:nvPr/>
          </p:nvSpPr>
          <p:spPr>
            <a:xfrm flipV="1">
              <a:off x="80351" y="3120350"/>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2">
                <a:alpha val="70000"/>
              </a:schemeClr>
            </a:solidFill>
            <a:ln w="9525" cap="flat">
              <a:noFill/>
              <a:prstDash val="solid"/>
              <a:miter/>
            </a:ln>
          </p:spPr>
          <p:txBody>
            <a:bodyPr rtlCol="0" anchor="ctr"/>
            <a:lstStyle/>
            <a:p>
              <a:endParaRPr lang="en-US" sz="1100"/>
            </a:p>
          </p:txBody>
        </p:sp>
        <p:sp>
          <p:nvSpPr>
            <p:cNvPr id="20" name="TextBox 19">
              <a:extLst>
                <a:ext uri="{FF2B5EF4-FFF2-40B4-BE49-F238E27FC236}">
                  <a16:creationId xmlns:a16="http://schemas.microsoft.com/office/drawing/2014/main" id="{E321D59D-ED04-4384-9701-F5482BFA86EB}"/>
                </a:ext>
              </a:extLst>
            </p:cNvPr>
            <p:cNvSpPr txBox="1"/>
            <p:nvPr/>
          </p:nvSpPr>
          <p:spPr>
            <a:xfrm>
              <a:off x="268354" y="3117449"/>
              <a:ext cx="761343" cy="1298404"/>
            </a:xfrm>
            <a:custGeom>
              <a:avLst/>
              <a:gdLst/>
              <a:ahLst/>
              <a:cxnLst/>
              <a:rect l="l" t="t" r="r" b="b"/>
              <a:pathLst>
                <a:path w="581030" h="740597">
                  <a:moveTo>
                    <a:pt x="54747" y="594747"/>
                  </a:moveTo>
                  <a:lnTo>
                    <a:pt x="49006" y="596561"/>
                  </a:lnTo>
                  <a:cubicBezTo>
                    <a:pt x="43299" y="598514"/>
                    <a:pt x="41452" y="599701"/>
                    <a:pt x="43466" y="600121"/>
                  </a:cubicBezTo>
                  <a:cubicBezTo>
                    <a:pt x="44109" y="603107"/>
                    <a:pt x="46115" y="603299"/>
                    <a:pt x="49484" y="600696"/>
                  </a:cubicBezTo>
                  <a:cubicBezTo>
                    <a:pt x="52926" y="600696"/>
                    <a:pt x="54647" y="599043"/>
                    <a:pt x="54647" y="595735"/>
                  </a:cubicBezTo>
                  <a:close/>
                  <a:moveTo>
                    <a:pt x="444139" y="79025"/>
                  </a:moveTo>
                  <a:cubicBezTo>
                    <a:pt x="442657" y="78605"/>
                    <a:pt x="440695" y="79171"/>
                    <a:pt x="438253" y="80720"/>
                  </a:cubicBezTo>
                  <a:cubicBezTo>
                    <a:pt x="426745" y="85541"/>
                    <a:pt x="421261" y="92555"/>
                    <a:pt x="421800" y="101761"/>
                  </a:cubicBezTo>
                  <a:cubicBezTo>
                    <a:pt x="422007" y="108449"/>
                    <a:pt x="426963" y="108894"/>
                    <a:pt x="436667" y="103099"/>
                  </a:cubicBezTo>
                  <a:cubicBezTo>
                    <a:pt x="447418" y="96267"/>
                    <a:pt x="450912" y="89647"/>
                    <a:pt x="447148" y="83240"/>
                  </a:cubicBezTo>
                  <a:cubicBezTo>
                    <a:pt x="446625" y="80850"/>
                    <a:pt x="445622" y="79445"/>
                    <a:pt x="444139" y="79025"/>
                  </a:cubicBezTo>
                  <a:close/>
                  <a:moveTo>
                    <a:pt x="277327" y="491"/>
                  </a:moveTo>
                  <a:cubicBezTo>
                    <a:pt x="304408" y="-857"/>
                    <a:pt x="336241" y="574"/>
                    <a:pt x="372828" y="4783"/>
                  </a:cubicBezTo>
                  <a:lnTo>
                    <a:pt x="402407" y="30583"/>
                  </a:lnTo>
                  <a:lnTo>
                    <a:pt x="427803" y="24720"/>
                  </a:lnTo>
                  <a:cubicBezTo>
                    <a:pt x="464224" y="40064"/>
                    <a:pt x="492346" y="64817"/>
                    <a:pt x="512169" y="98978"/>
                  </a:cubicBezTo>
                  <a:cubicBezTo>
                    <a:pt x="533360" y="135285"/>
                    <a:pt x="542245" y="176558"/>
                    <a:pt x="538824" y="222798"/>
                  </a:cubicBezTo>
                  <a:cubicBezTo>
                    <a:pt x="536833" y="241418"/>
                    <a:pt x="532640" y="258898"/>
                    <a:pt x="526243" y="275237"/>
                  </a:cubicBezTo>
                  <a:cubicBezTo>
                    <a:pt x="522334" y="283718"/>
                    <a:pt x="517503" y="292743"/>
                    <a:pt x="511749" y="302312"/>
                  </a:cubicBezTo>
                  <a:cubicBezTo>
                    <a:pt x="506814" y="310254"/>
                    <a:pt x="504144" y="315038"/>
                    <a:pt x="503740" y="316666"/>
                  </a:cubicBezTo>
                  <a:cubicBezTo>
                    <a:pt x="503222" y="316884"/>
                    <a:pt x="504917" y="319154"/>
                    <a:pt x="508825" y="323477"/>
                  </a:cubicBezTo>
                  <a:cubicBezTo>
                    <a:pt x="491843" y="355482"/>
                    <a:pt x="464509" y="387637"/>
                    <a:pt x="426823" y="419943"/>
                  </a:cubicBezTo>
                  <a:cubicBezTo>
                    <a:pt x="403413" y="440014"/>
                    <a:pt x="355794" y="472346"/>
                    <a:pt x="283968" y="516937"/>
                  </a:cubicBezTo>
                  <a:cubicBezTo>
                    <a:pt x="265887" y="536459"/>
                    <a:pt x="248469" y="552850"/>
                    <a:pt x="231715" y="566110"/>
                  </a:cubicBezTo>
                  <a:cubicBezTo>
                    <a:pt x="202821" y="587322"/>
                    <a:pt x="179390" y="600401"/>
                    <a:pt x="161423" y="605346"/>
                  </a:cubicBezTo>
                  <a:lnTo>
                    <a:pt x="241793" y="600479"/>
                  </a:lnTo>
                  <a:lnTo>
                    <a:pt x="254094" y="626823"/>
                  </a:lnTo>
                  <a:lnTo>
                    <a:pt x="280438" y="605346"/>
                  </a:lnTo>
                  <a:cubicBezTo>
                    <a:pt x="328305" y="608021"/>
                    <a:pt x="371247" y="608073"/>
                    <a:pt x="409265" y="605502"/>
                  </a:cubicBezTo>
                  <a:cubicBezTo>
                    <a:pt x="445873" y="602982"/>
                    <a:pt x="477199" y="597726"/>
                    <a:pt x="503242" y="589733"/>
                  </a:cubicBezTo>
                  <a:lnTo>
                    <a:pt x="581030" y="608083"/>
                  </a:lnTo>
                  <a:cubicBezTo>
                    <a:pt x="578283" y="625687"/>
                    <a:pt x="576603" y="643561"/>
                    <a:pt x="575992" y="661704"/>
                  </a:cubicBezTo>
                  <a:cubicBezTo>
                    <a:pt x="575359" y="678821"/>
                    <a:pt x="575738" y="699904"/>
                    <a:pt x="577127" y="724952"/>
                  </a:cubicBezTo>
                  <a:lnTo>
                    <a:pt x="516414" y="724952"/>
                  </a:lnTo>
                  <a:cubicBezTo>
                    <a:pt x="488557" y="724309"/>
                    <a:pt x="467313" y="724293"/>
                    <a:pt x="452685" y="724905"/>
                  </a:cubicBezTo>
                  <a:cubicBezTo>
                    <a:pt x="428414" y="726180"/>
                    <a:pt x="398400" y="729456"/>
                    <a:pt x="362642" y="734734"/>
                  </a:cubicBezTo>
                  <a:cubicBezTo>
                    <a:pt x="353716" y="726377"/>
                    <a:pt x="347500" y="721764"/>
                    <a:pt x="343996" y="720893"/>
                  </a:cubicBezTo>
                  <a:cubicBezTo>
                    <a:pt x="338263" y="717762"/>
                    <a:pt x="331234" y="720354"/>
                    <a:pt x="322909" y="728669"/>
                  </a:cubicBezTo>
                  <a:cubicBezTo>
                    <a:pt x="308176" y="729467"/>
                    <a:pt x="293480" y="729539"/>
                    <a:pt x="278820" y="728886"/>
                  </a:cubicBezTo>
                  <a:cubicBezTo>
                    <a:pt x="271055" y="728886"/>
                    <a:pt x="258692" y="728560"/>
                    <a:pt x="241730" y="727907"/>
                  </a:cubicBezTo>
                  <a:cubicBezTo>
                    <a:pt x="218849" y="727253"/>
                    <a:pt x="202847" y="727238"/>
                    <a:pt x="193723" y="727860"/>
                  </a:cubicBezTo>
                  <a:cubicBezTo>
                    <a:pt x="179489" y="728461"/>
                    <a:pt x="169111" y="730711"/>
                    <a:pt x="162589" y="734609"/>
                  </a:cubicBezTo>
                  <a:lnTo>
                    <a:pt x="4883" y="740597"/>
                  </a:lnTo>
                  <a:cubicBezTo>
                    <a:pt x="4883" y="717404"/>
                    <a:pt x="4556" y="693662"/>
                    <a:pt x="3903" y="669371"/>
                  </a:cubicBezTo>
                  <a:cubicBezTo>
                    <a:pt x="3260" y="642322"/>
                    <a:pt x="1959" y="609296"/>
                    <a:pt x="0" y="570293"/>
                  </a:cubicBezTo>
                  <a:cubicBezTo>
                    <a:pt x="23140" y="558972"/>
                    <a:pt x="58442" y="537604"/>
                    <a:pt x="105905" y="506191"/>
                  </a:cubicBezTo>
                  <a:cubicBezTo>
                    <a:pt x="139589" y="483112"/>
                    <a:pt x="183532" y="453062"/>
                    <a:pt x="237734" y="416039"/>
                  </a:cubicBezTo>
                  <a:cubicBezTo>
                    <a:pt x="247469" y="421244"/>
                    <a:pt x="257095" y="419803"/>
                    <a:pt x="266613" y="411716"/>
                  </a:cubicBezTo>
                  <a:cubicBezTo>
                    <a:pt x="276016" y="405133"/>
                    <a:pt x="282397" y="391421"/>
                    <a:pt x="285756" y="370583"/>
                  </a:cubicBezTo>
                  <a:cubicBezTo>
                    <a:pt x="314112" y="356752"/>
                    <a:pt x="338859" y="335846"/>
                    <a:pt x="359999" y="307864"/>
                  </a:cubicBezTo>
                  <a:cubicBezTo>
                    <a:pt x="381128" y="279270"/>
                    <a:pt x="393973" y="250008"/>
                    <a:pt x="398535" y="220076"/>
                  </a:cubicBezTo>
                  <a:lnTo>
                    <a:pt x="415704" y="205536"/>
                  </a:lnTo>
                  <a:lnTo>
                    <a:pt x="399126" y="201881"/>
                  </a:lnTo>
                  <a:lnTo>
                    <a:pt x="399126" y="178523"/>
                  </a:lnTo>
                  <a:cubicBezTo>
                    <a:pt x="389588" y="154968"/>
                    <a:pt x="373233" y="139121"/>
                    <a:pt x="350061" y="130982"/>
                  </a:cubicBezTo>
                  <a:cubicBezTo>
                    <a:pt x="338864" y="127406"/>
                    <a:pt x="319503" y="125617"/>
                    <a:pt x="291977" y="125617"/>
                  </a:cubicBezTo>
                  <a:lnTo>
                    <a:pt x="256644" y="125617"/>
                  </a:lnTo>
                  <a:cubicBezTo>
                    <a:pt x="258593" y="115208"/>
                    <a:pt x="257256" y="110636"/>
                    <a:pt x="252632" y="111901"/>
                  </a:cubicBezTo>
                  <a:cubicBezTo>
                    <a:pt x="247127" y="112212"/>
                    <a:pt x="244374" y="118738"/>
                    <a:pt x="244374" y="131480"/>
                  </a:cubicBezTo>
                  <a:lnTo>
                    <a:pt x="187223" y="128525"/>
                  </a:lnTo>
                  <a:cubicBezTo>
                    <a:pt x="167566" y="126587"/>
                    <a:pt x="153139" y="126270"/>
                    <a:pt x="143943" y="127577"/>
                  </a:cubicBezTo>
                  <a:cubicBezTo>
                    <a:pt x="130092" y="129298"/>
                    <a:pt x="114935" y="135425"/>
                    <a:pt x="98471" y="145958"/>
                  </a:cubicBezTo>
                  <a:lnTo>
                    <a:pt x="18537" y="149038"/>
                  </a:lnTo>
                  <a:cubicBezTo>
                    <a:pt x="21792" y="127224"/>
                    <a:pt x="23094" y="103519"/>
                    <a:pt x="22440" y="77921"/>
                  </a:cubicBezTo>
                  <a:cubicBezTo>
                    <a:pt x="22440" y="52666"/>
                    <a:pt x="21139" y="30650"/>
                    <a:pt x="18537" y="11874"/>
                  </a:cubicBezTo>
                  <a:lnTo>
                    <a:pt x="116651" y="6292"/>
                  </a:lnTo>
                  <a:cubicBezTo>
                    <a:pt x="125318" y="7079"/>
                    <a:pt x="134079" y="8153"/>
                    <a:pt x="142932" y="9511"/>
                  </a:cubicBezTo>
                  <a:cubicBezTo>
                    <a:pt x="147598" y="10102"/>
                    <a:pt x="154928" y="11548"/>
                    <a:pt x="164922" y="13850"/>
                  </a:cubicBezTo>
                  <a:cubicBezTo>
                    <a:pt x="175621" y="15892"/>
                    <a:pt x="182879" y="16913"/>
                    <a:pt x="186694" y="16913"/>
                  </a:cubicBezTo>
                  <a:cubicBezTo>
                    <a:pt x="190188" y="17566"/>
                    <a:pt x="192629" y="16104"/>
                    <a:pt x="194019" y="12528"/>
                  </a:cubicBezTo>
                  <a:cubicBezTo>
                    <a:pt x="224126" y="5177"/>
                    <a:pt x="251896" y="1165"/>
                    <a:pt x="277327" y="491"/>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36" name="Group 34">
              <a:extLst>
                <a:ext uri="{FF2B5EF4-FFF2-40B4-BE49-F238E27FC236}">
                  <a16:creationId xmlns:a16="http://schemas.microsoft.com/office/drawing/2014/main" id="{CC2B4BEE-4B2B-63ED-2960-C6896D43E81F}"/>
                </a:ext>
              </a:extLst>
            </p:cNvPr>
            <p:cNvGrpSpPr/>
            <p:nvPr/>
          </p:nvGrpSpPr>
          <p:grpSpPr>
            <a:xfrm>
              <a:off x="1279305" y="3297731"/>
              <a:ext cx="2862817" cy="1033178"/>
              <a:chOff x="4965552" y="1736224"/>
              <a:chExt cx="2232248" cy="906829"/>
            </a:xfrm>
          </p:grpSpPr>
          <p:sp>
            <p:nvSpPr>
              <p:cNvPr id="37" name="TextBox 36">
                <a:extLst>
                  <a:ext uri="{FF2B5EF4-FFF2-40B4-BE49-F238E27FC236}">
                    <a16:creationId xmlns:a16="http://schemas.microsoft.com/office/drawing/2014/main" id="{8B6D0AB8-837C-505A-3D80-4D6DA62C85D9}"/>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bg1"/>
                    </a:solidFill>
                    <a:latin typeface="+mn-lt"/>
                    <a:cs typeface="Arial" pitchFamily="34" charset="0"/>
                  </a:rPr>
                  <a:t>What are control and treatment conditions?</a:t>
                </a:r>
              </a:p>
              <a:p>
                <a:r>
                  <a:rPr lang="en-US" altLang="ko-KR" sz="1100" dirty="0">
                    <a:solidFill>
                      <a:schemeClr val="bg1"/>
                    </a:solidFill>
                    <a:latin typeface="+mn-lt"/>
                    <a:cs typeface="Arial" pitchFamily="34" charset="0"/>
                  </a:rPr>
                  <a:t>How to decide on design choices?</a:t>
                </a:r>
              </a:p>
              <a:p>
                <a:r>
                  <a:rPr lang="en-US" altLang="ko-KR" sz="1100" dirty="0">
                    <a:solidFill>
                      <a:schemeClr val="bg1"/>
                    </a:solidFill>
                    <a:latin typeface="+mn-lt"/>
                    <a:cs typeface="Arial" pitchFamily="34" charset="0"/>
                  </a:rPr>
                  <a:t>Understanding test population</a:t>
                </a:r>
                <a:endParaRPr lang="ko-KR" altLang="en-US" sz="1100" dirty="0">
                  <a:solidFill>
                    <a:schemeClr val="bg1"/>
                  </a:solidFill>
                  <a:latin typeface="+mn-lt"/>
                  <a:cs typeface="Arial" pitchFamily="34" charset="0"/>
                </a:endParaRPr>
              </a:p>
            </p:txBody>
          </p:sp>
          <p:sp>
            <p:nvSpPr>
              <p:cNvPr id="38" name="TextBox 37">
                <a:extLst>
                  <a:ext uri="{FF2B5EF4-FFF2-40B4-BE49-F238E27FC236}">
                    <a16:creationId xmlns:a16="http://schemas.microsoft.com/office/drawing/2014/main" id="{98AC1DFF-8180-D216-336E-9909641C6CCC}"/>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Designing Test</a:t>
                </a:r>
                <a:endParaRPr lang="ko-KR" altLang="en-US" sz="2400" b="1" dirty="0">
                  <a:solidFill>
                    <a:schemeClr val="bg1"/>
                  </a:solidFill>
                  <a:latin typeface="+mn-lt"/>
                  <a:cs typeface="Arial" pitchFamily="34" charset="0"/>
                </a:endParaRPr>
              </a:p>
            </p:txBody>
          </p:sp>
        </p:grpSp>
      </p:grpSp>
      <p:grpSp>
        <p:nvGrpSpPr>
          <p:cNvPr id="46" name="Group 45">
            <a:extLst>
              <a:ext uri="{FF2B5EF4-FFF2-40B4-BE49-F238E27FC236}">
                <a16:creationId xmlns:a16="http://schemas.microsoft.com/office/drawing/2014/main" id="{E1032C43-8E07-C43A-9EA7-E60622CEEBCD}"/>
              </a:ext>
            </a:extLst>
          </p:cNvPr>
          <p:cNvGrpSpPr/>
          <p:nvPr/>
        </p:nvGrpSpPr>
        <p:grpSpPr>
          <a:xfrm>
            <a:off x="4741382" y="1531229"/>
            <a:ext cx="4311380" cy="1349641"/>
            <a:chOff x="80351" y="4672121"/>
            <a:chExt cx="4311380" cy="1349641"/>
          </a:xfrm>
        </p:grpSpPr>
        <p:sp>
          <p:nvSpPr>
            <p:cNvPr id="6" name="Graphic 40">
              <a:extLst>
                <a:ext uri="{FF2B5EF4-FFF2-40B4-BE49-F238E27FC236}">
                  <a16:creationId xmlns:a16="http://schemas.microsoft.com/office/drawing/2014/main" id="{B6A2D43B-CC59-4F28-9971-10078B6FCA04}"/>
                </a:ext>
              </a:extLst>
            </p:cNvPr>
            <p:cNvSpPr/>
            <p:nvPr/>
          </p:nvSpPr>
          <p:spPr>
            <a:xfrm flipH="1">
              <a:off x="80351" y="4698870"/>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rgbClr val="92D050">
                <a:alpha val="70000"/>
              </a:srgbClr>
            </a:solidFill>
            <a:ln w="9525" cap="flat">
              <a:noFill/>
              <a:prstDash val="solid"/>
              <a:miter/>
            </a:ln>
          </p:spPr>
          <p:txBody>
            <a:bodyPr rtlCol="0" anchor="ctr"/>
            <a:lstStyle/>
            <a:p>
              <a:endParaRPr lang="en-US" sz="1100"/>
            </a:p>
          </p:txBody>
        </p:sp>
        <p:sp>
          <p:nvSpPr>
            <p:cNvPr id="21" name="TextBox 20">
              <a:extLst>
                <a:ext uri="{FF2B5EF4-FFF2-40B4-BE49-F238E27FC236}">
                  <a16:creationId xmlns:a16="http://schemas.microsoft.com/office/drawing/2014/main" id="{5227CD8F-D820-4484-B5CF-F1DEF4E8C868}"/>
                </a:ext>
              </a:extLst>
            </p:cNvPr>
            <p:cNvSpPr txBox="1"/>
            <p:nvPr/>
          </p:nvSpPr>
          <p:spPr>
            <a:xfrm>
              <a:off x="281767" y="4672121"/>
              <a:ext cx="734511" cy="1303621"/>
            </a:xfrm>
            <a:custGeom>
              <a:avLst/>
              <a:gdLst/>
              <a:ahLst/>
              <a:cxnLst/>
              <a:rect l="l" t="t" r="r" b="b"/>
              <a:pathLst>
                <a:path w="560550" h="743574">
                  <a:moveTo>
                    <a:pt x="61016" y="691698"/>
                  </a:moveTo>
                  <a:cubicBezTo>
                    <a:pt x="60752" y="691488"/>
                    <a:pt x="60376" y="692083"/>
                    <a:pt x="59889" y="693483"/>
                  </a:cubicBezTo>
                  <a:cubicBezTo>
                    <a:pt x="50807" y="696293"/>
                    <a:pt x="47826" y="698268"/>
                    <a:pt x="50946" y="699408"/>
                  </a:cubicBezTo>
                  <a:cubicBezTo>
                    <a:pt x="51641" y="702155"/>
                    <a:pt x="54176" y="702228"/>
                    <a:pt x="58551" y="699626"/>
                  </a:cubicBezTo>
                  <a:cubicBezTo>
                    <a:pt x="61153" y="699626"/>
                    <a:pt x="62128" y="697998"/>
                    <a:pt x="61475" y="694743"/>
                  </a:cubicBezTo>
                  <a:cubicBezTo>
                    <a:pt x="61433" y="692923"/>
                    <a:pt x="61280" y="691908"/>
                    <a:pt x="61016" y="691698"/>
                  </a:cubicBezTo>
                  <a:close/>
                  <a:moveTo>
                    <a:pt x="369120" y="48019"/>
                  </a:moveTo>
                  <a:cubicBezTo>
                    <a:pt x="367782" y="48286"/>
                    <a:pt x="366002" y="49158"/>
                    <a:pt x="363778" y="50636"/>
                  </a:cubicBezTo>
                  <a:cubicBezTo>
                    <a:pt x="352477" y="55612"/>
                    <a:pt x="346827" y="62849"/>
                    <a:pt x="346827" y="72345"/>
                  </a:cubicBezTo>
                  <a:cubicBezTo>
                    <a:pt x="346827" y="79375"/>
                    <a:pt x="351352" y="80297"/>
                    <a:pt x="360403" y="75113"/>
                  </a:cubicBezTo>
                  <a:cubicBezTo>
                    <a:pt x="371248" y="67162"/>
                    <a:pt x="375047" y="58468"/>
                    <a:pt x="371802" y="49034"/>
                  </a:cubicBezTo>
                  <a:cubicBezTo>
                    <a:pt x="371351" y="48090"/>
                    <a:pt x="370457" y="47752"/>
                    <a:pt x="369120" y="48019"/>
                  </a:cubicBezTo>
                  <a:close/>
                  <a:moveTo>
                    <a:pt x="304714" y="0"/>
                  </a:moveTo>
                  <a:cubicBezTo>
                    <a:pt x="366080" y="1421"/>
                    <a:pt x="417954" y="19305"/>
                    <a:pt x="460336" y="53653"/>
                  </a:cubicBezTo>
                  <a:cubicBezTo>
                    <a:pt x="500221" y="87285"/>
                    <a:pt x="521230" y="124811"/>
                    <a:pt x="523366" y="166229"/>
                  </a:cubicBezTo>
                  <a:lnTo>
                    <a:pt x="510770" y="212821"/>
                  </a:lnTo>
                  <a:lnTo>
                    <a:pt x="533226" y="205994"/>
                  </a:lnTo>
                  <a:cubicBezTo>
                    <a:pt x="531028" y="246313"/>
                    <a:pt x="518696" y="279293"/>
                    <a:pt x="496229" y="304932"/>
                  </a:cubicBezTo>
                  <a:cubicBezTo>
                    <a:pt x="481974" y="323759"/>
                    <a:pt x="459497" y="338030"/>
                    <a:pt x="428798" y="347745"/>
                  </a:cubicBezTo>
                  <a:lnTo>
                    <a:pt x="476090" y="362798"/>
                  </a:lnTo>
                  <a:lnTo>
                    <a:pt x="477117" y="375785"/>
                  </a:lnTo>
                  <a:lnTo>
                    <a:pt x="477412" y="374804"/>
                  </a:lnTo>
                  <a:cubicBezTo>
                    <a:pt x="499526" y="384342"/>
                    <a:pt x="517825" y="400158"/>
                    <a:pt x="532308" y="422251"/>
                  </a:cubicBezTo>
                  <a:cubicBezTo>
                    <a:pt x="547590" y="445164"/>
                    <a:pt x="557004" y="469030"/>
                    <a:pt x="560550" y="493850"/>
                  </a:cubicBezTo>
                  <a:lnTo>
                    <a:pt x="547968" y="601854"/>
                  </a:lnTo>
                  <a:lnTo>
                    <a:pt x="534190" y="603176"/>
                  </a:lnTo>
                  <a:lnTo>
                    <a:pt x="544936" y="605991"/>
                  </a:lnTo>
                  <a:cubicBezTo>
                    <a:pt x="527104" y="641842"/>
                    <a:pt x="502351" y="670436"/>
                    <a:pt x="470678" y="691772"/>
                  </a:cubicBezTo>
                  <a:cubicBezTo>
                    <a:pt x="451508" y="704338"/>
                    <a:pt x="425424" y="716893"/>
                    <a:pt x="392424" y="729438"/>
                  </a:cubicBezTo>
                  <a:lnTo>
                    <a:pt x="357713" y="719671"/>
                  </a:lnTo>
                  <a:lnTo>
                    <a:pt x="346096" y="735207"/>
                  </a:lnTo>
                  <a:cubicBezTo>
                    <a:pt x="325485" y="739779"/>
                    <a:pt x="304621" y="742397"/>
                    <a:pt x="283502" y="743061"/>
                  </a:cubicBezTo>
                  <a:cubicBezTo>
                    <a:pt x="269174" y="743735"/>
                    <a:pt x="246521" y="743745"/>
                    <a:pt x="215542" y="743092"/>
                  </a:cubicBezTo>
                  <a:lnTo>
                    <a:pt x="153212" y="743092"/>
                  </a:lnTo>
                  <a:cubicBezTo>
                    <a:pt x="153855" y="727800"/>
                    <a:pt x="152673" y="719023"/>
                    <a:pt x="149667" y="716763"/>
                  </a:cubicBezTo>
                  <a:cubicBezTo>
                    <a:pt x="147624" y="712202"/>
                    <a:pt x="142943" y="718049"/>
                    <a:pt x="135624" y="734305"/>
                  </a:cubicBezTo>
                  <a:cubicBezTo>
                    <a:pt x="122509" y="734305"/>
                    <a:pt x="111747" y="734632"/>
                    <a:pt x="103339" y="735285"/>
                  </a:cubicBezTo>
                  <a:cubicBezTo>
                    <a:pt x="97678" y="735285"/>
                    <a:pt x="89457" y="735285"/>
                    <a:pt x="78675" y="735285"/>
                  </a:cubicBezTo>
                  <a:cubicBezTo>
                    <a:pt x="66928" y="734632"/>
                    <a:pt x="57359" y="734305"/>
                    <a:pt x="49967" y="734305"/>
                  </a:cubicBezTo>
                  <a:cubicBezTo>
                    <a:pt x="38168" y="734305"/>
                    <a:pt x="21513" y="734958"/>
                    <a:pt x="0" y="736265"/>
                  </a:cubicBezTo>
                  <a:cubicBezTo>
                    <a:pt x="4583" y="707795"/>
                    <a:pt x="7185" y="683882"/>
                    <a:pt x="7807" y="664526"/>
                  </a:cubicBezTo>
                  <a:cubicBezTo>
                    <a:pt x="8460" y="647036"/>
                    <a:pt x="7807" y="625606"/>
                    <a:pt x="5848" y="600237"/>
                  </a:cubicBezTo>
                  <a:lnTo>
                    <a:pt x="61335" y="604451"/>
                  </a:lnTo>
                  <a:cubicBezTo>
                    <a:pt x="82827" y="606981"/>
                    <a:pt x="100042" y="608567"/>
                    <a:pt x="112981" y="609210"/>
                  </a:cubicBezTo>
                  <a:cubicBezTo>
                    <a:pt x="131954" y="610444"/>
                    <a:pt x="155498" y="610055"/>
                    <a:pt x="183615" y="608044"/>
                  </a:cubicBezTo>
                  <a:lnTo>
                    <a:pt x="186865" y="617157"/>
                  </a:lnTo>
                  <a:cubicBezTo>
                    <a:pt x="187716" y="618867"/>
                    <a:pt x="188535" y="619920"/>
                    <a:pt x="189323" y="620314"/>
                  </a:cubicBezTo>
                  <a:cubicBezTo>
                    <a:pt x="190774" y="621890"/>
                    <a:pt x="194029" y="622045"/>
                    <a:pt x="199089" y="620780"/>
                  </a:cubicBezTo>
                  <a:cubicBezTo>
                    <a:pt x="210597" y="621392"/>
                    <a:pt x="221716" y="621698"/>
                    <a:pt x="232447" y="621698"/>
                  </a:cubicBezTo>
                  <a:cubicBezTo>
                    <a:pt x="238190" y="621698"/>
                    <a:pt x="244343" y="621107"/>
                    <a:pt x="250906" y="619925"/>
                  </a:cubicBezTo>
                  <a:lnTo>
                    <a:pt x="262290" y="618961"/>
                  </a:lnTo>
                  <a:cubicBezTo>
                    <a:pt x="301313" y="617053"/>
                    <a:pt x="331239" y="611994"/>
                    <a:pt x="352068" y="603783"/>
                  </a:cubicBezTo>
                  <a:cubicBezTo>
                    <a:pt x="369516" y="596225"/>
                    <a:pt x="384731" y="584105"/>
                    <a:pt x="397711" y="567423"/>
                  </a:cubicBezTo>
                  <a:lnTo>
                    <a:pt x="414740" y="554562"/>
                  </a:lnTo>
                  <a:lnTo>
                    <a:pt x="407897" y="540224"/>
                  </a:lnTo>
                  <a:cubicBezTo>
                    <a:pt x="412459" y="514761"/>
                    <a:pt x="411811" y="493373"/>
                    <a:pt x="405953" y="476059"/>
                  </a:cubicBezTo>
                  <a:cubicBezTo>
                    <a:pt x="397742" y="456298"/>
                    <a:pt x="378236" y="440892"/>
                    <a:pt x="347433" y="429840"/>
                  </a:cubicBezTo>
                  <a:cubicBezTo>
                    <a:pt x="344634" y="429840"/>
                    <a:pt x="341654" y="428259"/>
                    <a:pt x="338491" y="425097"/>
                  </a:cubicBezTo>
                  <a:cubicBezTo>
                    <a:pt x="337838" y="424444"/>
                    <a:pt x="336630" y="423236"/>
                    <a:pt x="334868" y="421474"/>
                  </a:cubicBezTo>
                  <a:cubicBezTo>
                    <a:pt x="332556" y="418229"/>
                    <a:pt x="330555" y="416337"/>
                    <a:pt x="328865" y="415798"/>
                  </a:cubicBezTo>
                  <a:cubicBezTo>
                    <a:pt x="324531" y="414108"/>
                    <a:pt x="316968" y="415212"/>
                    <a:pt x="306176" y="419110"/>
                  </a:cubicBezTo>
                  <a:lnTo>
                    <a:pt x="260097" y="416062"/>
                  </a:lnTo>
                  <a:cubicBezTo>
                    <a:pt x="229533" y="414196"/>
                    <a:pt x="206771" y="413263"/>
                    <a:pt x="191811" y="413263"/>
                  </a:cubicBezTo>
                  <a:cubicBezTo>
                    <a:pt x="167084" y="412610"/>
                    <a:pt x="146411" y="413257"/>
                    <a:pt x="129792" y="415207"/>
                  </a:cubicBezTo>
                  <a:cubicBezTo>
                    <a:pt x="131741" y="391579"/>
                    <a:pt x="132716" y="370045"/>
                    <a:pt x="132716" y="350606"/>
                  </a:cubicBezTo>
                  <a:cubicBezTo>
                    <a:pt x="132716" y="329840"/>
                    <a:pt x="131741" y="306357"/>
                    <a:pt x="129792" y="280158"/>
                  </a:cubicBezTo>
                  <a:cubicBezTo>
                    <a:pt x="165830" y="282108"/>
                    <a:pt x="203951" y="283082"/>
                    <a:pt x="244157" y="283082"/>
                  </a:cubicBezTo>
                  <a:cubicBezTo>
                    <a:pt x="284694" y="283082"/>
                    <a:pt x="311982" y="281615"/>
                    <a:pt x="326019" y="278681"/>
                  </a:cubicBezTo>
                  <a:cubicBezTo>
                    <a:pt x="337548" y="275229"/>
                    <a:pt x="348911" y="268194"/>
                    <a:pt x="360108" y="257578"/>
                  </a:cubicBezTo>
                  <a:cubicBezTo>
                    <a:pt x="366277" y="251419"/>
                    <a:pt x="373752" y="242063"/>
                    <a:pt x="382533" y="229508"/>
                  </a:cubicBezTo>
                  <a:lnTo>
                    <a:pt x="385457" y="228528"/>
                  </a:lnTo>
                  <a:cubicBezTo>
                    <a:pt x="382201" y="223396"/>
                    <a:pt x="382077" y="217310"/>
                    <a:pt x="385083" y="210271"/>
                  </a:cubicBezTo>
                  <a:cubicBezTo>
                    <a:pt x="387188" y="206092"/>
                    <a:pt x="391081" y="201567"/>
                    <a:pt x="396762" y="196694"/>
                  </a:cubicBezTo>
                  <a:cubicBezTo>
                    <a:pt x="398338" y="195377"/>
                    <a:pt x="399126" y="195243"/>
                    <a:pt x="399126" y="196290"/>
                  </a:cubicBezTo>
                  <a:cubicBezTo>
                    <a:pt x="399769" y="196497"/>
                    <a:pt x="398271" y="195362"/>
                    <a:pt x="394632" y="192884"/>
                  </a:cubicBezTo>
                  <a:cubicBezTo>
                    <a:pt x="393854" y="184331"/>
                    <a:pt x="392512" y="178385"/>
                    <a:pt x="390604" y="175047"/>
                  </a:cubicBezTo>
                  <a:cubicBezTo>
                    <a:pt x="388116" y="170578"/>
                    <a:pt x="382844" y="165778"/>
                    <a:pt x="374788" y="160646"/>
                  </a:cubicBezTo>
                  <a:cubicBezTo>
                    <a:pt x="373119" y="153389"/>
                    <a:pt x="362974" y="146966"/>
                    <a:pt x="344354" y="141378"/>
                  </a:cubicBezTo>
                  <a:cubicBezTo>
                    <a:pt x="328969" y="136557"/>
                    <a:pt x="309887" y="134473"/>
                    <a:pt x="287110" y="135126"/>
                  </a:cubicBezTo>
                  <a:cubicBezTo>
                    <a:pt x="281812" y="131871"/>
                    <a:pt x="274000" y="130243"/>
                    <a:pt x="263674" y="130243"/>
                  </a:cubicBezTo>
                  <a:cubicBezTo>
                    <a:pt x="256956" y="130243"/>
                    <a:pt x="244914" y="130860"/>
                    <a:pt x="227548" y="132094"/>
                  </a:cubicBezTo>
                  <a:cubicBezTo>
                    <a:pt x="211219" y="133462"/>
                    <a:pt x="199395" y="134147"/>
                    <a:pt x="192075" y="134147"/>
                  </a:cubicBezTo>
                  <a:cubicBezTo>
                    <a:pt x="178504" y="134800"/>
                    <a:pt x="167551" y="134800"/>
                    <a:pt x="159215" y="134147"/>
                  </a:cubicBezTo>
                  <a:lnTo>
                    <a:pt x="119606" y="137039"/>
                  </a:lnTo>
                  <a:cubicBezTo>
                    <a:pt x="106377" y="137672"/>
                    <a:pt x="95719" y="138610"/>
                    <a:pt x="87632" y="139854"/>
                  </a:cubicBezTo>
                  <a:cubicBezTo>
                    <a:pt x="73169" y="141171"/>
                    <a:pt x="53715" y="143830"/>
                    <a:pt x="29268" y="147832"/>
                  </a:cubicBezTo>
                  <a:lnTo>
                    <a:pt x="31227" y="126604"/>
                  </a:lnTo>
                  <a:cubicBezTo>
                    <a:pt x="35157" y="104065"/>
                    <a:pt x="37432" y="87441"/>
                    <a:pt x="38054" y="76731"/>
                  </a:cubicBezTo>
                  <a:cubicBezTo>
                    <a:pt x="39361" y="59801"/>
                    <a:pt x="37733" y="40703"/>
                    <a:pt x="33171" y="19440"/>
                  </a:cubicBezTo>
                  <a:cubicBezTo>
                    <a:pt x="51584" y="22042"/>
                    <a:pt x="64989" y="23343"/>
                    <a:pt x="73387" y="23343"/>
                  </a:cubicBezTo>
                  <a:cubicBezTo>
                    <a:pt x="78301" y="23343"/>
                    <a:pt x="84698" y="22783"/>
                    <a:pt x="92578" y="21663"/>
                  </a:cubicBezTo>
                  <a:cubicBezTo>
                    <a:pt x="96476" y="20679"/>
                    <a:pt x="101312" y="19616"/>
                    <a:pt x="107087" y="18475"/>
                  </a:cubicBezTo>
                  <a:cubicBezTo>
                    <a:pt x="113245" y="18475"/>
                    <a:pt x="119912" y="18475"/>
                    <a:pt x="127086" y="18475"/>
                  </a:cubicBezTo>
                  <a:lnTo>
                    <a:pt x="134754" y="22463"/>
                  </a:lnTo>
                  <a:lnTo>
                    <a:pt x="159610" y="16007"/>
                  </a:lnTo>
                  <a:cubicBezTo>
                    <a:pt x="183446" y="10307"/>
                    <a:pt x="203941" y="6952"/>
                    <a:pt x="221094" y="5941"/>
                  </a:cubicBezTo>
                  <a:cubicBezTo>
                    <a:pt x="234323" y="5246"/>
                    <a:pt x="249097" y="5915"/>
                    <a:pt x="265415" y="7947"/>
                  </a:cubicBezTo>
                  <a:cubicBezTo>
                    <a:pt x="273430" y="8486"/>
                    <a:pt x="279106" y="8522"/>
                    <a:pt x="282444" y="8056"/>
                  </a:cubicBezTo>
                  <a:cubicBezTo>
                    <a:pt x="289142" y="7444"/>
                    <a:pt x="296565" y="4759"/>
                    <a:pt x="304714" y="0"/>
                  </a:cubicBezTo>
                  <a:close/>
                </a:path>
              </a:pathLst>
            </a:custGeom>
            <a:solidFill>
              <a:schemeClr val="accent6"/>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39" name="Group 34">
              <a:extLst>
                <a:ext uri="{FF2B5EF4-FFF2-40B4-BE49-F238E27FC236}">
                  <a16:creationId xmlns:a16="http://schemas.microsoft.com/office/drawing/2014/main" id="{5549ADAF-7B38-85FD-2AAC-2BE45CCC9E79}"/>
                </a:ext>
              </a:extLst>
            </p:cNvPr>
            <p:cNvGrpSpPr/>
            <p:nvPr/>
          </p:nvGrpSpPr>
          <p:grpSpPr>
            <a:xfrm>
              <a:off x="1229452" y="4876255"/>
              <a:ext cx="2862817" cy="1033178"/>
              <a:chOff x="4965552" y="1736224"/>
              <a:chExt cx="2232248" cy="906829"/>
            </a:xfrm>
          </p:grpSpPr>
          <p:sp>
            <p:nvSpPr>
              <p:cNvPr id="40" name="TextBox 39">
                <a:extLst>
                  <a:ext uri="{FF2B5EF4-FFF2-40B4-BE49-F238E27FC236}">
                    <a16:creationId xmlns:a16="http://schemas.microsoft.com/office/drawing/2014/main" id="{96DE3E64-A354-B61D-D1D0-7B11F5C9F782}"/>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accent6"/>
                    </a:solidFill>
                    <a:latin typeface="+mn-lt"/>
                    <a:cs typeface="Arial" pitchFamily="34" charset="0"/>
                  </a:rPr>
                  <a:t>Qualtrics</a:t>
                </a:r>
              </a:p>
              <a:p>
                <a:r>
                  <a:rPr lang="en-US" altLang="ko-KR" sz="1100" dirty="0">
                    <a:solidFill>
                      <a:schemeClr val="accent6"/>
                    </a:solidFill>
                    <a:latin typeface="+mn-lt"/>
                    <a:cs typeface="Arial" pitchFamily="34" charset="0"/>
                  </a:rPr>
                  <a:t>Loop11</a:t>
                </a:r>
              </a:p>
              <a:p>
                <a:r>
                  <a:rPr lang="en-US" altLang="ko-KR" sz="1100" dirty="0">
                    <a:solidFill>
                      <a:schemeClr val="accent6"/>
                    </a:solidFill>
                    <a:latin typeface="+mn-lt"/>
                    <a:cs typeface="Arial" pitchFamily="34" charset="0"/>
                  </a:rPr>
                  <a:t>Maze</a:t>
                </a:r>
                <a:endParaRPr lang="ko-KR" altLang="en-US" sz="1100" dirty="0">
                  <a:solidFill>
                    <a:schemeClr val="accent6"/>
                  </a:solidFill>
                  <a:latin typeface="+mn-lt"/>
                  <a:cs typeface="Arial" pitchFamily="34" charset="0"/>
                </a:endParaRPr>
              </a:p>
            </p:txBody>
          </p:sp>
          <p:sp>
            <p:nvSpPr>
              <p:cNvPr id="41" name="TextBox 40">
                <a:extLst>
                  <a:ext uri="{FF2B5EF4-FFF2-40B4-BE49-F238E27FC236}">
                    <a16:creationId xmlns:a16="http://schemas.microsoft.com/office/drawing/2014/main" id="{7A2CB7A2-0F8C-5754-C652-395487AE7C03}"/>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accent6"/>
                    </a:solidFill>
                    <a:latin typeface="+mn-lt"/>
                    <a:cs typeface="Arial" pitchFamily="34" charset="0"/>
                  </a:rPr>
                  <a:t>Web UX Tools</a:t>
                </a:r>
                <a:endParaRPr lang="ko-KR" altLang="en-US" sz="2800" b="1" dirty="0">
                  <a:solidFill>
                    <a:schemeClr val="accent6"/>
                  </a:solidFill>
                  <a:latin typeface="+mn-lt"/>
                  <a:cs typeface="Arial" pitchFamily="34" charset="0"/>
                </a:endParaRPr>
              </a:p>
            </p:txBody>
          </p:sp>
        </p:grpSp>
      </p:grpSp>
      <p:grpSp>
        <p:nvGrpSpPr>
          <p:cNvPr id="45" name="Group 44">
            <a:extLst>
              <a:ext uri="{FF2B5EF4-FFF2-40B4-BE49-F238E27FC236}">
                <a16:creationId xmlns:a16="http://schemas.microsoft.com/office/drawing/2014/main" id="{BF3EA642-B388-0D94-3E68-327718A89D64}"/>
              </a:ext>
            </a:extLst>
          </p:cNvPr>
          <p:cNvGrpSpPr/>
          <p:nvPr/>
        </p:nvGrpSpPr>
        <p:grpSpPr>
          <a:xfrm>
            <a:off x="4741382" y="3055571"/>
            <a:ext cx="4311380" cy="1322893"/>
            <a:chOff x="4752268" y="1541826"/>
            <a:chExt cx="4311380" cy="1322893"/>
          </a:xfrm>
        </p:grpSpPr>
        <p:sp>
          <p:nvSpPr>
            <p:cNvPr id="7" name="Graphic 40">
              <a:extLst>
                <a:ext uri="{FF2B5EF4-FFF2-40B4-BE49-F238E27FC236}">
                  <a16:creationId xmlns:a16="http://schemas.microsoft.com/office/drawing/2014/main" id="{AA386DF8-81C2-489D-A60C-BBE8BA95D316}"/>
                </a:ext>
              </a:extLst>
            </p:cNvPr>
            <p:cNvSpPr/>
            <p:nvPr/>
          </p:nvSpPr>
          <p:spPr>
            <a:xfrm flipV="1">
              <a:off x="4752268" y="1541826"/>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4">
                <a:alpha val="70000"/>
              </a:schemeClr>
            </a:solidFill>
            <a:ln w="9525" cap="flat">
              <a:noFill/>
              <a:prstDash val="solid"/>
              <a:miter/>
            </a:ln>
          </p:spPr>
          <p:txBody>
            <a:bodyPr rtlCol="0" anchor="ctr"/>
            <a:lstStyle/>
            <a:p>
              <a:endParaRPr lang="en-US" sz="1100"/>
            </a:p>
          </p:txBody>
        </p:sp>
        <p:sp>
          <p:nvSpPr>
            <p:cNvPr id="22" name="TextBox 21">
              <a:extLst>
                <a:ext uri="{FF2B5EF4-FFF2-40B4-BE49-F238E27FC236}">
                  <a16:creationId xmlns:a16="http://schemas.microsoft.com/office/drawing/2014/main" id="{8E5DCA56-8C63-463F-B556-B189009C4A83}"/>
                </a:ext>
              </a:extLst>
            </p:cNvPr>
            <p:cNvSpPr txBox="1"/>
            <p:nvPr/>
          </p:nvSpPr>
          <p:spPr>
            <a:xfrm>
              <a:off x="4911104" y="1544792"/>
              <a:ext cx="851292" cy="1319927"/>
            </a:xfrm>
            <a:custGeom>
              <a:avLst/>
              <a:gdLst/>
              <a:ahLst/>
              <a:cxnLst/>
              <a:rect l="l" t="t" r="r" b="b"/>
              <a:pathLst>
                <a:path w="649674" h="752873">
                  <a:moveTo>
                    <a:pt x="600938" y="575520"/>
                  </a:moveTo>
                  <a:lnTo>
                    <a:pt x="595272" y="577325"/>
                  </a:lnTo>
                  <a:cubicBezTo>
                    <a:pt x="589603" y="579362"/>
                    <a:pt x="587982" y="580805"/>
                    <a:pt x="590408" y="581652"/>
                  </a:cubicBezTo>
                  <a:cubicBezTo>
                    <a:pt x="591206" y="584814"/>
                    <a:pt x="593684" y="585094"/>
                    <a:pt x="597842" y="582492"/>
                  </a:cubicBezTo>
                  <a:cubicBezTo>
                    <a:pt x="600434" y="582492"/>
                    <a:pt x="601408" y="580838"/>
                    <a:pt x="600765" y="577531"/>
                  </a:cubicBezTo>
                  <a:close/>
                  <a:moveTo>
                    <a:pt x="380029" y="209228"/>
                  </a:moveTo>
                  <a:lnTo>
                    <a:pt x="369921" y="229849"/>
                  </a:lnTo>
                  <a:cubicBezTo>
                    <a:pt x="357293" y="242477"/>
                    <a:pt x="347739" y="252917"/>
                    <a:pt x="341259" y="261169"/>
                  </a:cubicBezTo>
                  <a:cubicBezTo>
                    <a:pt x="328144" y="276244"/>
                    <a:pt x="315149" y="295232"/>
                    <a:pt x="302272" y="318134"/>
                  </a:cubicBezTo>
                  <a:lnTo>
                    <a:pt x="286332" y="322115"/>
                  </a:lnTo>
                  <a:lnTo>
                    <a:pt x="286332" y="335769"/>
                  </a:lnTo>
                  <a:lnTo>
                    <a:pt x="166291" y="489884"/>
                  </a:lnTo>
                  <a:lnTo>
                    <a:pt x="219663" y="489884"/>
                  </a:lnTo>
                  <a:lnTo>
                    <a:pt x="221343" y="502558"/>
                  </a:lnTo>
                  <a:lnTo>
                    <a:pt x="224811" y="488904"/>
                  </a:lnTo>
                  <a:cubicBezTo>
                    <a:pt x="241285" y="490853"/>
                    <a:pt x="256515" y="491827"/>
                    <a:pt x="270501" y="491827"/>
                  </a:cubicBezTo>
                  <a:cubicBezTo>
                    <a:pt x="280205" y="491827"/>
                    <a:pt x="291557" y="491262"/>
                    <a:pt x="304558" y="490132"/>
                  </a:cubicBezTo>
                  <a:cubicBezTo>
                    <a:pt x="318160" y="488764"/>
                    <a:pt x="328326" y="487701"/>
                    <a:pt x="335054" y="486944"/>
                  </a:cubicBezTo>
                  <a:cubicBezTo>
                    <a:pt x="344935" y="486944"/>
                    <a:pt x="353141" y="487924"/>
                    <a:pt x="359672" y="489884"/>
                  </a:cubicBezTo>
                  <a:lnTo>
                    <a:pt x="362269" y="488360"/>
                  </a:lnTo>
                  <a:cubicBezTo>
                    <a:pt x="369734" y="486068"/>
                    <a:pt x="374088" y="484518"/>
                    <a:pt x="375332" y="483710"/>
                  </a:cubicBezTo>
                  <a:cubicBezTo>
                    <a:pt x="375571" y="483575"/>
                    <a:pt x="375690" y="482009"/>
                    <a:pt x="375690" y="479013"/>
                  </a:cubicBezTo>
                  <a:lnTo>
                    <a:pt x="384477" y="448066"/>
                  </a:lnTo>
                  <a:lnTo>
                    <a:pt x="376623" y="447428"/>
                  </a:lnTo>
                  <a:cubicBezTo>
                    <a:pt x="374052" y="425470"/>
                    <a:pt x="373420" y="405647"/>
                    <a:pt x="374726" y="387960"/>
                  </a:cubicBezTo>
                  <a:cubicBezTo>
                    <a:pt x="374726" y="378525"/>
                    <a:pt x="375701" y="365986"/>
                    <a:pt x="377650" y="350341"/>
                  </a:cubicBezTo>
                  <a:cubicBezTo>
                    <a:pt x="378946" y="340523"/>
                    <a:pt x="379594" y="334079"/>
                    <a:pt x="379594" y="331011"/>
                  </a:cubicBezTo>
                  <a:cubicBezTo>
                    <a:pt x="379594" y="325765"/>
                    <a:pt x="379272" y="321058"/>
                    <a:pt x="378629" y="316890"/>
                  </a:cubicBezTo>
                  <a:cubicBezTo>
                    <a:pt x="381232" y="308710"/>
                    <a:pt x="382533" y="291946"/>
                    <a:pt x="382533" y="266597"/>
                  </a:cubicBezTo>
                  <a:cubicBezTo>
                    <a:pt x="381900" y="239828"/>
                    <a:pt x="381066" y="220705"/>
                    <a:pt x="380029" y="209228"/>
                  </a:cubicBezTo>
                  <a:close/>
                  <a:moveTo>
                    <a:pt x="478963" y="48493"/>
                  </a:moveTo>
                  <a:cubicBezTo>
                    <a:pt x="477576" y="47770"/>
                    <a:pt x="475820" y="48147"/>
                    <a:pt x="473695" y="49624"/>
                  </a:cubicBezTo>
                  <a:cubicBezTo>
                    <a:pt x="462394" y="54600"/>
                    <a:pt x="456744" y="61837"/>
                    <a:pt x="456744" y="71334"/>
                  </a:cubicBezTo>
                  <a:cubicBezTo>
                    <a:pt x="456744" y="77710"/>
                    <a:pt x="461269" y="78638"/>
                    <a:pt x="470320" y="74117"/>
                  </a:cubicBezTo>
                  <a:cubicBezTo>
                    <a:pt x="481165" y="66663"/>
                    <a:pt x="485063" y="59945"/>
                    <a:pt x="482015" y="53963"/>
                  </a:cubicBezTo>
                  <a:cubicBezTo>
                    <a:pt x="481367" y="51039"/>
                    <a:pt x="480350" y="49216"/>
                    <a:pt x="478963" y="48493"/>
                  </a:cubicBezTo>
                  <a:close/>
                  <a:moveTo>
                    <a:pt x="400603" y="0"/>
                  </a:moveTo>
                  <a:cubicBezTo>
                    <a:pt x="422883" y="1949"/>
                    <a:pt x="444313" y="2923"/>
                    <a:pt x="464893" y="2923"/>
                  </a:cubicBezTo>
                  <a:cubicBezTo>
                    <a:pt x="484799" y="2923"/>
                    <a:pt x="503450" y="1949"/>
                    <a:pt x="520847" y="0"/>
                  </a:cubicBezTo>
                  <a:lnTo>
                    <a:pt x="515901" y="120694"/>
                  </a:lnTo>
                  <a:lnTo>
                    <a:pt x="526710" y="137365"/>
                  </a:lnTo>
                  <a:cubicBezTo>
                    <a:pt x="526710" y="143285"/>
                    <a:pt x="526227" y="149132"/>
                    <a:pt x="525263" y="154907"/>
                  </a:cubicBezTo>
                  <a:cubicBezTo>
                    <a:pt x="523397" y="157716"/>
                    <a:pt x="521479" y="161091"/>
                    <a:pt x="519509" y="165031"/>
                  </a:cubicBezTo>
                  <a:cubicBezTo>
                    <a:pt x="517343" y="168255"/>
                    <a:pt x="516088" y="170562"/>
                    <a:pt x="515746" y="171951"/>
                  </a:cubicBezTo>
                  <a:cubicBezTo>
                    <a:pt x="515238" y="174356"/>
                    <a:pt x="515461" y="177052"/>
                    <a:pt x="516415" y="180038"/>
                  </a:cubicBezTo>
                  <a:lnTo>
                    <a:pt x="520100" y="192883"/>
                  </a:lnTo>
                  <a:cubicBezTo>
                    <a:pt x="523211" y="201426"/>
                    <a:pt x="524766" y="208373"/>
                    <a:pt x="524766" y="213722"/>
                  </a:cubicBezTo>
                  <a:cubicBezTo>
                    <a:pt x="525408" y="220575"/>
                    <a:pt x="524040" y="229465"/>
                    <a:pt x="520660" y="240393"/>
                  </a:cubicBezTo>
                  <a:lnTo>
                    <a:pt x="519680" y="340886"/>
                  </a:lnTo>
                  <a:lnTo>
                    <a:pt x="511065" y="362051"/>
                  </a:lnTo>
                  <a:lnTo>
                    <a:pt x="520847" y="375223"/>
                  </a:lnTo>
                  <a:lnTo>
                    <a:pt x="520847" y="489884"/>
                  </a:lnTo>
                  <a:lnTo>
                    <a:pt x="575137" y="489884"/>
                  </a:lnTo>
                  <a:lnTo>
                    <a:pt x="580327" y="495055"/>
                  </a:lnTo>
                  <a:lnTo>
                    <a:pt x="587593" y="488904"/>
                  </a:lnTo>
                  <a:cubicBezTo>
                    <a:pt x="595908" y="489598"/>
                    <a:pt x="603357" y="489692"/>
                    <a:pt x="609941" y="489184"/>
                  </a:cubicBezTo>
                  <a:cubicBezTo>
                    <a:pt x="614596" y="488520"/>
                    <a:pt x="620759" y="487229"/>
                    <a:pt x="628431" y="485311"/>
                  </a:cubicBezTo>
                  <a:lnTo>
                    <a:pt x="649674" y="484021"/>
                  </a:lnTo>
                  <a:cubicBezTo>
                    <a:pt x="646917" y="512677"/>
                    <a:pt x="644879" y="536823"/>
                    <a:pt x="643563" y="556459"/>
                  </a:cubicBezTo>
                  <a:cubicBezTo>
                    <a:pt x="641696" y="579516"/>
                    <a:pt x="641131" y="600101"/>
                    <a:pt x="641868" y="618213"/>
                  </a:cubicBezTo>
                  <a:cubicBezTo>
                    <a:pt x="619681" y="616233"/>
                    <a:pt x="599283" y="614932"/>
                    <a:pt x="580673" y="614310"/>
                  </a:cubicBezTo>
                  <a:cubicBezTo>
                    <a:pt x="560892" y="613657"/>
                    <a:pt x="541276" y="613812"/>
                    <a:pt x="521826" y="614777"/>
                  </a:cubicBezTo>
                  <a:lnTo>
                    <a:pt x="521826" y="637870"/>
                  </a:lnTo>
                  <a:lnTo>
                    <a:pt x="514999" y="641416"/>
                  </a:lnTo>
                  <a:lnTo>
                    <a:pt x="521826" y="647886"/>
                  </a:lnTo>
                  <a:lnTo>
                    <a:pt x="521826" y="699205"/>
                  </a:lnTo>
                  <a:cubicBezTo>
                    <a:pt x="518861" y="699205"/>
                    <a:pt x="517197" y="699863"/>
                    <a:pt x="516834" y="701180"/>
                  </a:cubicBezTo>
                  <a:cubicBezTo>
                    <a:pt x="515611" y="707338"/>
                    <a:pt x="516845" y="712092"/>
                    <a:pt x="520536" y="715441"/>
                  </a:cubicBezTo>
                  <a:lnTo>
                    <a:pt x="529633" y="752873"/>
                  </a:lnTo>
                  <a:cubicBezTo>
                    <a:pt x="505860" y="750924"/>
                    <a:pt x="481014" y="749949"/>
                    <a:pt x="455096" y="749949"/>
                  </a:cubicBezTo>
                  <a:cubicBezTo>
                    <a:pt x="429125" y="749949"/>
                    <a:pt x="404284" y="750924"/>
                    <a:pt x="380573" y="752873"/>
                  </a:cubicBezTo>
                  <a:cubicBezTo>
                    <a:pt x="383891" y="730645"/>
                    <a:pt x="386193" y="713149"/>
                    <a:pt x="387478" y="700387"/>
                  </a:cubicBezTo>
                  <a:cubicBezTo>
                    <a:pt x="388090" y="690631"/>
                    <a:pt x="387416" y="682555"/>
                    <a:pt x="385456" y="676158"/>
                  </a:cubicBezTo>
                  <a:lnTo>
                    <a:pt x="400137" y="669533"/>
                  </a:lnTo>
                  <a:lnTo>
                    <a:pt x="384477" y="665910"/>
                  </a:lnTo>
                  <a:lnTo>
                    <a:pt x="384477" y="618213"/>
                  </a:lnTo>
                  <a:cubicBezTo>
                    <a:pt x="384632" y="618213"/>
                    <a:pt x="380439" y="617856"/>
                    <a:pt x="371896" y="617140"/>
                  </a:cubicBezTo>
                  <a:cubicBezTo>
                    <a:pt x="366878" y="616508"/>
                    <a:pt x="359791" y="615891"/>
                    <a:pt x="350637" y="615290"/>
                  </a:cubicBezTo>
                  <a:cubicBezTo>
                    <a:pt x="334370" y="613984"/>
                    <a:pt x="321711" y="613004"/>
                    <a:pt x="312660" y="612351"/>
                  </a:cubicBezTo>
                  <a:cubicBezTo>
                    <a:pt x="299981" y="612351"/>
                    <a:pt x="285798" y="613330"/>
                    <a:pt x="270112" y="615290"/>
                  </a:cubicBezTo>
                  <a:lnTo>
                    <a:pt x="264109" y="602584"/>
                  </a:lnTo>
                  <a:lnTo>
                    <a:pt x="250051" y="623097"/>
                  </a:lnTo>
                  <a:lnTo>
                    <a:pt x="173118" y="621122"/>
                  </a:lnTo>
                  <a:cubicBezTo>
                    <a:pt x="141341" y="619183"/>
                    <a:pt x="116879" y="618213"/>
                    <a:pt x="99731" y="618213"/>
                  </a:cubicBezTo>
                  <a:cubicBezTo>
                    <a:pt x="67954" y="617560"/>
                    <a:pt x="34711" y="617887"/>
                    <a:pt x="0" y="619193"/>
                  </a:cubicBezTo>
                  <a:lnTo>
                    <a:pt x="0" y="497815"/>
                  </a:lnTo>
                  <a:cubicBezTo>
                    <a:pt x="17801" y="488173"/>
                    <a:pt x="34094" y="473057"/>
                    <a:pt x="48878" y="452467"/>
                  </a:cubicBezTo>
                  <a:cubicBezTo>
                    <a:pt x="56954" y="442089"/>
                    <a:pt x="68162" y="424516"/>
                    <a:pt x="82500" y="399748"/>
                  </a:cubicBezTo>
                  <a:cubicBezTo>
                    <a:pt x="90307" y="385430"/>
                    <a:pt x="96559" y="375135"/>
                    <a:pt x="101255" y="368863"/>
                  </a:cubicBezTo>
                  <a:cubicBezTo>
                    <a:pt x="107517" y="359833"/>
                    <a:pt x="114292" y="353747"/>
                    <a:pt x="121581" y="350605"/>
                  </a:cubicBezTo>
                  <a:lnTo>
                    <a:pt x="144426" y="348273"/>
                  </a:lnTo>
                  <a:lnTo>
                    <a:pt x="134659" y="343530"/>
                  </a:lnTo>
                  <a:cubicBezTo>
                    <a:pt x="153207" y="309482"/>
                    <a:pt x="173548" y="278898"/>
                    <a:pt x="195683" y="251776"/>
                  </a:cubicBezTo>
                  <a:cubicBezTo>
                    <a:pt x="203469" y="240434"/>
                    <a:pt x="215008" y="226547"/>
                    <a:pt x="230300" y="210114"/>
                  </a:cubicBezTo>
                  <a:cubicBezTo>
                    <a:pt x="244867" y="193329"/>
                    <a:pt x="254239" y="181443"/>
                    <a:pt x="258417" y="174455"/>
                  </a:cubicBezTo>
                  <a:cubicBezTo>
                    <a:pt x="263093" y="167457"/>
                    <a:pt x="265431" y="157862"/>
                    <a:pt x="265431" y="145669"/>
                  </a:cubicBezTo>
                  <a:cubicBezTo>
                    <a:pt x="278287" y="135830"/>
                    <a:pt x="289095" y="125603"/>
                    <a:pt x="297856" y="114986"/>
                  </a:cubicBezTo>
                  <a:cubicBezTo>
                    <a:pt x="307052" y="103935"/>
                    <a:pt x="313842" y="93318"/>
                    <a:pt x="318228" y="83137"/>
                  </a:cubicBezTo>
                  <a:cubicBezTo>
                    <a:pt x="336693" y="71505"/>
                    <a:pt x="352451" y="58545"/>
                    <a:pt x="365504" y="44259"/>
                  </a:cubicBezTo>
                  <a:cubicBezTo>
                    <a:pt x="373269" y="35851"/>
                    <a:pt x="381610" y="25281"/>
                    <a:pt x="390526" y="12550"/>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42" name="Group 34">
              <a:extLst>
                <a:ext uri="{FF2B5EF4-FFF2-40B4-BE49-F238E27FC236}">
                  <a16:creationId xmlns:a16="http://schemas.microsoft.com/office/drawing/2014/main" id="{60379CEC-3884-2B5A-D9D6-13BFC0BFF46B}"/>
                </a:ext>
              </a:extLst>
            </p:cNvPr>
            <p:cNvGrpSpPr/>
            <p:nvPr/>
          </p:nvGrpSpPr>
          <p:grpSpPr>
            <a:xfrm>
              <a:off x="5930859" y="1714998"/>
              <a:ext cx="2902686" cy="905946"/>
              <a:chOff x="4755044" y="1717434"/>
              <a:chExt cx="2263335" cy="795156"/>
            </a:xfrm>
          </p:grpSpPr>
          <p:sp>
            <p:nvSpPr>
              <p:cNvPr id="43" name="TextBox 42">
                <a:extLst>
                  <a:ext uri="{FF2B5EF4-FFF2-40B4-BE49-F238E27FC236}">
                    <a16:creationId xmlns:a16="http://schemas.microsoft.com/office/drawing/2014/main" id="{6DF10CAB-EC1D-27C3-A860-D7902CEF8DCE}"/>
                  </a:ext>
                </a:extLst>
              </p:cNvPr>
              <p:cNvSpPr txBox="1"/>
              <p:nvPr/>
            </p:nvSpPr>
            <p:spPr>
              <a:xfrm>
                <a:off x="4786131" y="2134397"/>
                <a:ext cx="2232248" cy="378193"/>
              </a:xfrm>
              <a:prstGeom prst="rect">
                <a:avLst/>
              </a:prstGeom>
              <a:noFill/>
            </p:spPr>
            <p:txBody>
              <a:bodyPr wrap="square" rtlCol="0">
                <a:spAutoFit/>
              </a:bodyPr>
              <a:lstStyle/>
              <a:p>
                <a:r>
                  <a:rPr lang="en-US" altLang="ko-KR" sz="1100" dirty="0">
                    <a:solidFill>
                      <a:schemeClr val="bg1"/>
                    </a:solidFill>
                    <a:latin typeface="+mn-lt"/>
                    <a:cs typeface="Arial" pitchFamily="34" charset="0"/>
                  </a:rPr>
                  <a:t>Web Analytics</a:t>
                </a:r>
              </a:p>
              <a:p>
                <a:r>
                  <a:rPr lang="en-US" altLang="ko-KR" sz="1100" dirty="0">
                    <a:solidFill>
                      <a:schemeClr val="bg1"/>
                    </a:solidFill>
                    <a:latin typeface="+mn-lt"/>
                    <a:cs typeface="Arial" pitchFamily="34" charset="0"/>
                  </a:rPr>
                  <a:t>Multivariate Test</a:t>
                </a:r>
              </a:p>
            </p:txBody>
          </p:sp>
          <p:sp>
            <p:nvSpPr>
              <p:cNvPr id="44" name="TextBox 43">
                <a:extLst>
                  <a:ext uri="{FF2B5EF4-FFF2-40B4-BE49-F238E27FC236}">
                    <a16:creationId xmlns:a16="http://schemas.microsoft.com/office/drawing/2014/main" id="{783D165B-6132-AB29-F900-F547ED5C6D80}"/>
                  </a:ext>
                </a:extLst>
              </p:cNvPr>
              <p:cNvSpPr txBox="1"/>
              <p:nvPr/>
            </p:nvSpPr>
            <p:spPr>
              <a:xfrm>
                <a:off x="4755044" y="171743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Different tests</a:t>
                </a:r>
                <a:endParaRPr lang="ko-KR" altLang="en-US" sz="2400" b="1" dirty="0">
                  <a:solidFill>
                    <a:schemeClr val="bg1"/>
                  </a:solidFill>
                  <a:latin typeface="+mn-lt"/>
                  <a:cs typeface="Arial" pitchFamily="34" charset="0"/>
                </a:endParaRPr>
              </a:p>
            </p:txBody>
          </p:sp>
        </p:grpSp>
      </p:grpSp>
      <p:pic>
        <p:nvPicPr>
          <p:cNvPr id="49" name="Picture 4" descr="j0256665">
            <a:extLst>
              <a:ext uri="{FF2B5EF4-FFF2-40B4-BE49-F238E27FC236}">
                <a16:creationId xmlns:a16="http://schemas.microsoft.com/office/drawing/2014/main" id="{3E19405A-E600-BD90-1FCC-2D6CBAFA556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51382" y="4804080"/>
            <a:ext cx="1712266" cy="212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0189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9"/>
          <p:cNvSpPr>
            <a:spLocks noGrp="1"/>
          </p:cNvSpPr>
          <p:nvPr>
            <p:ph type="title"/>
          </p:nvPr>
        </p:nvSpPr>
        <p:spPr/>
        <p:txBody>
          <a:bodyPr/>
          <a:lstStyle/>
          <a:p>
            <a:r>
              <a:rPr lang="en-US" dirty="0">
                <a:latin typeface="Tahoma" charset="0"/>
              </a:rPr>
              <a:t>Web UX Tools &amp; Web Analytics</a:t>
            </a:r>
          </a:p>
        </p:txBody>
      </p:sp>
      <p:sp>
        <p:nvSpPr>
          <p:cNvPr id="93186" name="Text Placeholder 4"/>
          <p:cNvSpPr>
            <a:spLocks noGrp="1"/>
          </p:cNvSpPr>
          <p:nvPr>
            <p:ph idx="1"/>
          </p:nvPr>
        </p:nvSpPr>
        <p:spPr/>
        <p:txBody>
          <a:bodyPr/>
          <a:lstStyle/>
          <a:p>
            <a:pPr>
              <a:defRPr/>
            </a:pPr>
            <a:r>
              <a:rPr lang="en-US" dirty="0">
                <a:latin typeface="Tahoma" charset="0"/>
              </a:rPr>
              <a:t>SMU Qualtrics (Recommended)</a:t>
            </a:r>
          </a:p>
          <a:p>
            <a:pPr>
              <a:defRPr/>
            </a:pPr>
            <a:r>
              <a:rPr lang="en-US" dirty="0">
                <a:latin typeface="Tahoma" charset="0"/>
              </a:rPr>
              <a:t>Loop11 (Recommended)</a:t>
            </a:r>
          </a:p>
          <a:p>
            <a:pPr>
              <a:defRPr/>
            </a:pPr>
            <a:r>
              <a:rPr lang="en-US" dirty="0">
                <a:latin typeface="Tahoma" charset="0"/>
              </a:rPr>
              <a:t>Maze</a:t>
            </a:r>
          </a:p>
          <a:p>
            <a:pPr>
              <a:defRPr/>
            </a:pPr>
            <a:r>
              <a:rPr lang="en-US" dirty="0" err="1">
                <a:latin typeface="Tahoma" charset="0"/>
              </a:rPr>
              <a:t>UserZoom</a:t>
            </a:r>
            <a:endParaRPr lang="en-US" dirty="0">
              <a:latin typeface="Tahoma" charset="0"/>
            </a:endParaRPr>
          </a:p>
          <a:p>
            <a:pPr>
              <a:defRPr/>
            </a:pPr>
            <a:r>
              <a:rPr lang="en-US" dirty="0" err="1">
                <a:latin typeface="Tahoma" charset="0"/>
              </a:rPr>
              <a:t>Helio</a:t>
            </a:r>
            <a:r>
              <a:rPr lang="en-US" dirty="0">
                <a:latin typeface="Tahoma" charset="0"/>
              </a:rPr>
              <a:t>, </a:t>
            </a:r>
            <a:r>
              <a:rPr lang="en-US" dirty="0" err="1">
                <a:latin typeface="Tahoma" charset="0"/>
              </a:rPr>
              <a:t>UserTesting</a:t>
            </a:r>
            <a:r>
              <a:rPr lang="en-US" dirty="0">
                <a:latin typeface="Tahoma" charset="0"/>
              </a:rPr>
              <a:t>, </a:t>
            </a:r>
            <a:r>
              <a:rPr lang="en-US" dirty="0" err="1">
                <a:latin typeface="Tahoma" charset="0"/>
              </a:rPr>
              <a:t>Validately</a:t>
            </a:r>
            <a:r>
              <a:rPr lang="en-US" dirty="0">
                <a:latin typeface="Tahoma" charset="0"/>
              </a:rPr>
              <a:t>, </a:t>
            </a:r>
            <a:r>
              <a:rPr lang="en-US" dirty="0" err="1">
                <a:latin typeface="Tahoma" charset="0"/>
              </a:rPr>
              <a:t>UsabilityHub</a:t>
            </a:r>
            <a:r>
              <a:rPr lang="en-US" dirty="0">
                <a:latin typeface="Tahoma" charset="0"/>
              </a:rPr>
              <a:t>, Crazy Egg, </a:t>
            </a:r>
            <a:r>
              <a:rPr lang="en-US" dirty="0" err="1">
                <a:latin typeface="Tahoma" charset="0"/>
              </a:rPr>
              <a:t>Userlytics</a:t>
            </a:r>
            <a:r>
              <a:rPr lang="en-US" dirty="0">
                <a:latin typeface="Tahoma" charset="0"/>
              </a:rPr>
              <a:t>, </a:t>
            </a:r>
            <a:r>
              <a:rPr lang="en-US" dirty="0" err="1">
                <a:latin typeface="Tahoma" charset="0"/>
              </a:rPr>
              <a:t>HotJar</a:t>
            </a:r>
            <a:r>
              <a:rPr lang="en-US" dirty="0">
                <a:latin typeface="Tahoma" charset="0"/>
              </a:rPr>
              <a:t>, Optimizely, Lookback, </a:t>
            </a:r>
            <a:r>
              <a:rPr lang="en-US" dirty="0" err="1">
                <a:latin typeface="Tahoma" charset="0"/>
              </a:rPr>
              <a:t>TryMyUI</a:t>
            </a:r>
            <a:r>
              <a:rPr lang="en-US" dirty="0">
                <a:latin typeface="Tahoma" charset="0"/>
              </a:rPr>
              <a:t>, TestRail, </a:t>
            </a:r>
            <a:r>
              <a:rPr lang="en-US" dirty="0" err="1">
                <a:latin typeface="Tahoma" charset="0"/>
              </a:rPr>
              <a:t>Usabilia</a:t>
            </a:r>
            <a:r>
              <a:rPr lang="en-US" dirty="0">
                <a:latin typeface="Tahoma" charset="0"/>
              </a:rPr>
              <a:t>, </a:t>
            </a:r>
            <a:r>
              <a:rPr lang="en-US" dirty="0" err="1">
                <a:latin typeface="Tahoma" charset="0"/>
              </a:rPr>
              <a:t>ClickTale</a:t>
            </a:r>
            <a:r>
              <a:rPr lang="en-US" dirty="0">
                <a:latin typeface="Tahoma" charset="0"/>
              </a:rPr>
              <a:t>, </a:t>
            </a:r>
            <a:r>
              <a:rPr lang="en-US" dirty="0" err="1">
                <a:latin typeface="Tahoma" charset="0"/>
              </a:rPr>
              <a:t>OptimalWorkshop</a:t>
            </a:r>
            <a:endParaRPr lang="en-US" dirty="0">
              <a:latin typeface="Tahoma" charset="0"/>
            </a:endParaRPr>
          </a:p>
          <a:p>
            <a:pPr>
              <a:defRPr/>
            </a:pPr>
            <a:r>
              <a:rPr lang="en-US" dirty="0">
                <a:latin typeface="Tahoma" charset="0"/>
              </a:rPr>
              <a:t>Web Analytics: Google Analytics</a:t>
            </a:r>
          </a:p>
          <a:p>
            <a:pPr>
              <a:defRPr/>
            </a:pPr>
            <a:endParaRPr lang="en-US" dirty="0">
              <a:latin typeface="Tahoma" charset="0"/>
            </a:endParaRPr>
          </a:p>
          <a:p>
            <a:pPr marL="0" indent="0" algn="ctr">
              <a:buFont typeface="Wingdings" charset="0"/>
              <a:buNone/>
              <a:defRPr/>
            </a:pPr>
            <a:r>
              <a:rPr lang="en-US" i="1" dirty="0">
                <a:solidFill>
                  <a:srgbClr val="FF0000"/>
                </a:solidFill>
                <a:latin typeface="Tahoma" charset="0"/>
              </a:rPr>
              <a:t>Links to these tools and more </a:t>
            </a:r>
            <a:br>
              <a:rPr lang="en-US" i="1" dirty="0">
                <a:solidFill>
                  <a:srgbClr val="FF0000"/>
                </a:solidFill>
                <a:latin typeface="Tahoma" charset="0"/>
              </a:rPr>
            </a:br>
            <a:r>
              <a:rPr lang="en-US" i="1" dirty="0">
                <a:solidFill>
                  <a:srgbClr val="FF0000"/>
                </a:solidFill>
                <a:latin typeface="Tahoma" charset="0"/>
              </a:rPr>
              <a:t>on the </a:t>
            </a:r>
            <a:r>
              <a:rPr lang="en-US" i="1" dirty="0">
                <a:solidFill>
                  <a:srgbClr val="FF0000"/>
                </a:solidFill>
                <a:latin typeface="Tahoma" charset="0"/>
                <a:hlinkClick r:id="rId3"/>
              </a:rPr>
              <a:t>course web site</a:t>
            </a:r>
            <a:endParaRPr lang="en-US" i="1" dirty="0">
              <a:solidFill>
                <a:srgbClr val="FF0000"/>
              </a:solidFill>
              <a:latin typeface="Tahoma" charset="0"/>
            </a:endParaRPr>
          </a:p>
        </p:txBody>
      </p:sp>
      <p:sp>
        <p:nvSpPr>
          <p:cNvPr id="2" name="Footer Placeholder 1">
            <a:extLst>
              <a:ext uri="{FF2B5EF4-FFF2-40B4-BE49-F238E27FC236}">
                <a16:creationId xmlns:a16="http://schemas.microsoft.com/office/drawing/2014/main" id="{8FBB7EC8-A156-4B48-1107-0E2B47B176B1}"/>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492D923E-C2B9-EB19-991D-E05E923B8FF3}"/>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28</a:t>
            </a:fld>
            <a:endParaRPr lang="en-US"/>
          </a:p>
        </p:txBody>
      </p:sp>
    </p:spTree>
    <p:extLst>
      <p:ext uri="{BB962C8B-B14F-4D97-AF65-F5344CB8AC3E}">
        <p14:creationId xmlns:p14="http://schemas.microsoft.com/office/powerpoint/2010/main" val="2524068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dirty="0">
                <a:latin typeface="Tahoma" charset="0"/>
              </a:rPr>
              <a:t>SMU Qualtrics (Recommended)</a:t>
            </a:r>
          </a:p>
        </p:txBody>
      </p:sp>
      <p:sp>
        <p:nvSpPr>
          <p:cNvPr id="107522" name="Content Placeholder 8"/>
          <p:cNvSpPr>
            <a:spLocks noGrp="1"/>
          </p:cNvSpPr>
          <p:nvPr>
            <p:ph idx="1"/>
          </p:nvPr>
        </p:nvSpPr>
        <p:spPr/>
        <p:txBody>
          <a:bodyPr/>
          <a:lstStyle/>
          <a:p>
            <a:r>
              <a:rPr lang="en-US" dirty="0">
                <a:latin typeface="Tahoma" charset="0"/>
              </a:rPr>
              <a:t>URL: </a:t>
            </a:r>
            <a:r>
              <a:rPr lang="en-US" b="1" dirty="0">
                <a:latin typeface="Tahoma" charset="0"/>
                <a:hlinkClick r:id="rId3"/>
              </a:rPr>
              <a:t>smusg.asia.qualtrics.com</a:t>
            </a:r>
            <a:endParaRPr lang="en-US" b="1" dirty="0">
              <a:latin typeface="Tahoma" charset="0"/>
            </a:endParaRPr>
          </a:p>
          <a:p>
            <a:r>
              <a:rPr lang="en-US" dirty="0">
                <a:latin typeface="Tahoma" charset="0"/>
              </a:rPr>
              <a:t>Test delivery: </a:t>
            </a:r>
            <a:r>
              <a:rPr lang="en-US" b="1" dirty="0">
                <a:latin typeface="Tahoma" charset="0"/>
              </a:rPr>
              <a:t>Web survey</a:t>
            </a:r>
          </a:p>
          <a:p>
            <a:r>
              <a:rPr lang="en-US" sz="2600" dirty="0">
                <a:latin typeface="Tahoma" charset="0"/>
              </a:rPr>
              <a:t>Catalog &amp; Project Templates</a:t>
            </a:r>
          </a:p>
          <a:p>
            <a:pPr lvl="1"/>
            <a:r>
              <a:rPr lang="en-US" sz="2400" dirty="0" err="1">
                <a:latin typeface="Tahoma" charset="0"/>
              </a:rPr>
              <a:t>CoreXM</a:t>
            </a:r>
            <a:r>
              <a:rPr lang="en-US" sz="2400" dirty="0">
                <a:latin typeface="Tahoma" charset="0"/>
              </a:rPr>
              <a:t> &amp; </a:t>
            </a:r>
            <a:r>
              <a:rPr lang="en-US" sz="2400" dirty="0" err="1">
                <a:latin typeface="Tahoma" charset="0"/>
              </a:rPr>
              <a:t>DesignXM</a:t>
            </a:r>
            <a:r>
              <a:rPr lang="en-US" sz="2400" dirty="0">
                <a:latin typeface="Tahoma" charset="0"/>
              </a:rPr>
              <a:t>, </a:t>
            </a:r>
            <a:r>
              <a:rPr lang="en-US" sz="2400" dirty="0" err="1">
                <a:latin typeface="Tahoma" charset="0"/>
              </a:rPr>
              <a:t>CustomerXM</a:t>
            </a:r>
            <a:r>
              <a:rPr lang="en-US" sz="2400" dirty="0">
                <a:latin typeface="Tahoma" charset="0"/>
              </a:rPr>
              <a:t>, </a:t>
            </a:r>
            <a:r>
              <a:rPr lang="en-US" sz="2400" dirty="0" err="1">
                <a:latin typeface="Tahoma" charset="0"/>
              </a:rPr>
              <a:t>ProductXM</a:t>
            </a:r>
            <a:r>
              <a:rPr lang="en-US" sz="2400" dirty="0">
                <a:latin typeface="Tahoma" charset="0"/>
              </a:rPr>
              <a:t>, </a:t>
            </a:r>
            <a:r>
              <a:rPr lang="en-US" sz="2400" dirty="0" err="1">
                <a:latin typeface="Tahoma" charset="0"/>
              </a:rPr>
              <a:t>BrandXM</a:t>
            </a:r>
            <a:endParaRPr lang="en-US" sz="2400" dirty="0">
              <a:latin typeface="Tahoma" charset="0"/>
            </a:endParaRPr>
          </a:p>
          <a:p>
            <a:pPr lvl="1"/>
            <a:r>
              <a:rPr lang="en-US" sz="2400" dirty="0">
                <a:latin typeface="Tahoma" charset="0"/>
              </a:rPr>
              <a:t>Product Concept Testing – Idea Strength &amp; Weakness</a:t>
            </a:r>
          </a:p>
          <a:p>
            <a:r>
              <a:rPr lang="en-US" dirty="0">
                <a:latin typeface="Tahoma" charset="0"/>
              </a:rPr>
              <a:t>Pricing: </a:t>
            </a:r>
            <a:r>
              <a:rPr lang="en-US" b="1" dirty="0">
                <a:latin typeface="Tahoma" charset="0"/>
              </a:rPr>
              <a:t>free to SMU students </a:t>
            </a:r>
            <a:r>
              <a:rPr lang="en-US" sz="2400" b="1" dirty="0">
                <a:latin typeface="Tahoma" charset="0"/>
              </a:rPr>
              <a:t>(multiple choice)</a:t>
            </a:r>
            <a:endParaRPr lang="en-US" b="1" dirty="0">
              <a:latin typeface="Tahoma" charset="0"/>
            </a:endParaRPr>
          </a:p>
          <a:p>
            <a:r>
              <a:rPr lang="en-US" dirty="0">
                <a:latin typeface="Tahoma" charset="0"/>
              </a:rPr>
              <a:t>Task/variable types</a:t>
            </a:r>
          </a:p>
          <a:p>
            <a:pPr lvl="1"/>
            <a:r>
              <a:rPr lang="en-US" dirty="0">
                <a:latin typeface="Tahoma" charset="0"/>
              </a:rPr>
              <a:t>General survey </a:t>
            </a:r>
            <a:br>
              <a:rPr lang="en-US" dirty="0">
                <a:latin typeface="Tahoma" charset="0"/>
              </a:rPr>
            </a:br>
            <a:r>
              <a:rPr lang="en-US" dirty="0">
                <a:latin typeface="Tahoma" charset="0"/>
              </a:rPr>
              <a:t>responses</a:t>
            </a:r>
          </a:p>
          <a:p>
            <a:pPr lvl="1"/>
            <a:r>
              <a:rPr lang="en-US" dirty="0">
                <a:latin typeface="Tahoma" charset="0"/>
              </a:rPr>
              <a:t>Limited ways to </a:t>
            </a:r>
            <a:br>
              <a:rPr lang="en-US" dirty="0">
                <a:latin typeface="Tahoma" charset="0"/>
              </a:rPr>
            </a:br>
            <a:r>
              <a:rPr lang="en-US" dirty="0">
                <a:latin typeface="Tahoma" charset="0"/>
              </a:rPr>
              <a:t>measure time</a:t>
            </a:r>
          </a:p>
          <a:p>
            <a:pPr lvl="1"/>
            <a:endParaRPr lang="en-US" dirty="0">
              <a:latin typeface="Tahoma" charset="0"/>
            </a:endParaRPr>
          </a:p>
        </p:txBody>
      </p:sp>
      <p:sp>
        <p:nvSpPr>
          <p:cNvPr id="2" name="Footer Placeholder 1">
            <a:extLst>
              <a:ext uri="{FF2B5EF4-FFF2-40B4-BE49-F238E27FC236}">
                <a16:creationId xmlns:a16="http://schemas.microsoft.com/office/drawing/2014/main" id="{9A7DD923-3089-6DF6-C410-E849F998CA2A}"/>
              </a:ext>
            </a:extLst>
          </p:cNvPr>
          <p:cNvSpPr>
            <a:spLocks noGrp="1"/>
          </p:cNvSpPr>
          <p:nvPr>
            <p:ph type="ftr" sz="quarter" idx="3"/>
          </p:nvPr>
        </p:nvSpPr>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F399FB9D-1DE4-41B5-69F9-2A6A6241B989}"/>
              </a:ext>
            </a:extLst>
          </p:cNvPr>
          <p:cNvSpPr>
            <a:spLocks noGrp="1"/>
          </p:cNvSpPr>
          <p:nvPr>
            <p:ph type="sldNum" sz="quarter" idx="4"/>
          </p:nvPr>
        </p:nvSpPr>
        <p:spPr/>
        <p:txBody>
          <a:bodyPr/>
          <a:lstStyle/>
          <a:p>
            <a:fld id="{B720622F-670E-0E4A-8DEA-78DB96BED1E2}" type="slidenum">
              <a:rPr lang="en-US" smtClean="0"/>
              <a:pPr/>
              <a:t>29</a:t>
            </a:fld>
            <a:endParaRPr lang="en-US"/>
          </a:p>
        </p:txBody>
      </p:sp>
      <p:pic>
        <p:nvPicPr>
          <p:cNvPr id="5" name="Picture 4" descr="Graphical user interface&#10;&#10;Description automatically generated">
            <a:extLst>
              <a:ext uri="{FF2B5EF4-FFF2-40B4-BE49-F238E27FC236}">
                <a16:creationId xmlns:a16="http://schemas.microsoft.com/office/drawing/2014/main" id="{41B41E6A-78E5-FF41-9BF5-2BBD623BD76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75955" y="3733289"/>
            <a:ext cx="4982081" cy="29775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BF17117-BC91-7746-B34C-706E2CC8739D}"/>
              </a:ext>
            </a:extLst>
          </p:cNvPr>
          <p:cNvGrpSpPr/>
          <p:nvPr/>
        </p:nvGrpSpPr>
        <p:grpSpPr>
          <a:xfrm>
            <a:off x="93967" y="78060"/>
            <a:ext cx="8928037" cy="6492826"/>
            <a:chOff x="1037330" y="1237623"/>
            <a:chExt cx="7058056" cy="4359696"/>
          </a:xfrm>
        </p:grpSpPr>
        <p:grpSp>
          <p:nvGrpSpPr>
            <p:cNvPr id="17" name="Group 16">
              <a:extLst>
                <a:ext uri="{FF2B5EF4-FFF2-40B4-BE49-F238E27FC236}">
                  <a16:creationId xmlns:a16="http://schemas.microsoft.com/office/drawing/2014/main" id="{BE89D429-2540-FC4F-BB3F-8F1D4160B51F}"/>
                </a:ext>
              </a:extLst>
            </p:cNvPr>
            <p:cNvGrpSpPr/>
            <p:nvPr/>
          </p:nvGrpSpPr>
          <p:grpSpPr>
            <a:xfrm>
              <a:off x="1940312" y="1555595"/>
              <a:ext cx="5062654" cy="3824868"/>
              <a:chOff x="1940312" y="1555595"/>
              <a:chExt cx="5062654" cy="3824868"/>
            </a:xfrm>
          </p:grpSpPr>
          <p:cxnSp>
            <p:nvCxnSpPr>
              <p:cNvPr id="7" name="Straight Arrow Connector 6">
                <a:extLst>
                  <a:ext uri="{FF2B5EF4-FFF2-40B4-BE49-F238E27FC236}">
                    <a16:creationId xmlns:a16="http://schemas.microsoft.com/office/drawing/2014/main" id="{67BBA526-C0D3-B246-A41F-323B7B402F7A}"/>
                  </a:ext>
                </a:extLst>
              </p:cNvPr>
              <p:cNvCxnSpPr>
                <a:cxnSpLocks/>
              </p:cNvCxnSpPr>
              <p:nvPr/>
            </p:nvCxnSpPr>
            <p:spPr>
              <a:xfrm>
                <a:off x="1940312" y="3468029"/>
                <a:ext cx="506265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C4E1BD-DA9A-4F49-8FF0-723E37380F60}"/>
                  </a:ext>
                </a:extLst>
              </p:cNvPr>
              <p:cNvCxnSpPr>
                <a:cxnSpLocks/>
              </p:cNvCxnSpPr>
              <p:nvPr/>
            </p:nvCxnSpPr>
            <p:spPr>
              <a:xfrm flipV="1">
                <a:off x="4471639" y="1555595"/>
                <a:ext cx="0" cy="382486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B00D406-951B-0240-A201-D38A4E706FB3}"/>
                </a:ext>
              </a:extLst>
            </p:cNvPr>
            <p:cNvSpPr txBox="1"/>
            <p:nvPr/>
          </p:nvSpPr>
          <p:spPr>
            <a:xfrm>
              <a:off x="7130753" y="3374630"/>
              <a:ext cx="964633" cy="206661"/>
            </a:xfrm>
            <a:prstGeom prst="rect">
              <a:avLst/>
            </a:prstGeom>
            <a:noFill/>
          </p:spPr>
          <p:txBody>
            <a:bodyPr wrap="none" rtlCol="0" anchor="ctr">
              <a:spAutoFit/>
            </a:bodyPr>
            <a:lstStyle/>
            <a:p>
              <a:pPr algn="ctr"/>
              <a:r>
                <a:rPr lang="en-US" sz="1400" dirty="0">
                  <a:solidFill>
                    <a:schemeClr val="accent6"/>
                  </a:solidFill>
                  <a:latin typeface="Noto Sans" charset="0"/>
                  <a:ea typeface="Noto Sans" charset="0"/>
                  <a:cs typeface="Noto Sans" charset="0"/>
                </a:rPr>
                <a:t>Unobtrusive</a:t>
              </a:r>
            </a:p>
          </p:txBody>
        </p:sp>
        <p:sp>
          <p:nvSpPr>
            <p:cNvPr id="14" name="TextBox 13">
              <a:extLst>
                <a:ext uri="{FF2B5EF4-FFF2-40B4-BE49-F238E27FC236}">
                  <a16:creationId xmlns:a16="http://schemas.microsoft.com/office/drawing/2014/main" id="{DD011CBA-6A5D-D54F-BBD8-2B950EACEC66}"/>
                </a:ext>
              </a:extLst>
            </p:cNvPr>
            <p:cNvSpPr txBox="1"/>
            <p:nvPr/>
          </p:nvSpPr>
          <p:spPr>
            <a:xfrm>
              <a:off x="1037330" y="3364699"/>
              <a:ext cx="797355" cy="206661"/>
            </a:xfrm>
            <a:prstGeom prst="rect">
              <a:avLst/>
            </a:prstGeom>
            <a:noFill/>
          </p:spPr>
          <p:txBody>
            <a:bodyPr wrap="none" rtlCol="0" anchor="ctr">
              <a:spAutoFit/>
            </a:bodyPr>
            <a:lstStyle/>
            <a:p>
              <a:pPr algn="ctr"/>
              <a:r>
                <a:rPr lang="en-US" sz="1400" dirty="0">
                  <a:solidFill>
                    <a:schemeClr val="accent6"/>
                  </a:solidFill>
                  <a:latin typeface="Noto Sans" charset="0"/>
                  <a:ea typeface="Noto Sans" charset="0"/>
                  <a:cs typeface="Noto Sans" charset="0"/>
                </a:rPr>
                <a:t>Obtrusive</a:t>
              </a:r>
            </a:p>
          </p:txBody>
        </p:sp>
        <p:sp>
          <p:nvSpPr>
            <p:cNvPr id="15" name="TextBox 14">
              <a:extLst>
                <a:ext uri="{FF2B5EF4-FFF2-40B4-BE49-F238E27FC236}">
                  <a16:creationId xmlns:a16="http://schemas.microsoft.com/office/drawing/2014/main" id="{DF575E14-0CA6-9D42-9A16-9BAD428BBA60}"/>
                </a:ext>
              </a:extLst>
            </p:cNvPr>
            <p:cNvSpPr txBox="1"/>
            <p:nvPr/>
          </p:nvSpPr>
          <p:spPr>
            <a:xfrm>
              <a:off x="4090703" y="1237623"/>
              <a:ext cx="761872" cy="206661"/>
            </a:xfrm>
            <a:prstGeom prst="rect">
              <a:avLst/>
            </a:prstGeom>
            <a:noFill/>
          </p:spPr>
          <p:txBody>
            <a:bodyPr wrap="none" rtlCol="0">
              <a:spAutoFit/>
            </a:bodyPr>
            <a:lstStyle/>
            <a:p>
              <a:pPr algn="ctr"/>
              <a:r>
                <a:rPr lang="en-US" sz="1400" dirty="0">
                  <a:solidFill>
                    <a:schemeClr val="accent6"/>
                  </a:solidFill>
                  <a:latin typeface="Noto Sans" charset="0"/>
                  <a:ea typeface="Noto Sans" charset="0"/>
                  <a:cs typeface="Noto Sans" charset="0"/>
                </a:rPr>
                <a:t>Empirical</a:t>
              </a:r>
            </a:p>
          </p:txBody>
        </p:sp>
        <p:sp>
          <p:nvSpPr>
            <p:cNvPr id="16" name="TextBox 15">
              <a:extLst>
                <a:ext uri="{FF2B5EF4-FFF2-40B4-BE49-F238E27FC236}">
                  <a16:creationId xmlns:a16="http://schemas.microsoft.com/office/drawing/2014/main" id="{812F64C5-7C25-084F-943B-C44A2DFA307F}"/>
                </a:ext>
              </a:extLst>
            </p:cNvPr>
            <p:cNvSpPr txBox="1"/>
            <p:nvPr/>
          </p:nvSpPr>
          <p:spPr>
            <a:xfrm>
              <a:off x="4027343" y="5390658"/>
              <a:ext cx="888598" cy="206661"/>
            </a:xfrm>
            <a:prstGeom prst="rect">
              <a:avLst/>
            </a:prstGeom>
            <a:noFill/>
          </p:spPr>
          <p:txBody>
            <a:bodyPr wrap="none" rtlCol="0">
              <a:spAutoFit/>
            </a:bodyPr>
            <a:lstStyle/>
            <a:p>
              <a:pPr algn="ctr"/>
              <a:r>
                <a:rPr lang="en-US" sz="1400" dirty="0">
                  <a:solidFill>
                    <a:schemeClr val="accent6"/>
                  </a:solidFill>
                  <a:latin typeface="Noto Sans" charset="0"/>
                  <a:ea typeface="Noto Sans" charset="0"/>
                  <a:cs typeface="Noto Sans" charset="0"/>
                </a:rPr>
                <a:t>Theoretical</a:t>
              </a:r>
            </a:p>
          </p:txBody>
        </p:sp>
      </p:grpSp>
      <p:sp>
        <p:nvSpPr>
          <p:cNvPr id="2" name="Oval 1">
            <a:extLst>
              <a:ext uri="{FF2B5EF4-FFF2-40B4-BE49-F238E27FC236}">
                <a16:creationId xmlns:a16="http://schemas.microsoft.com/office/drawing/2014/main" id="{E3628AF1-3438-9D49-ABE2-90BE83CDFF0F}"/>
              </a:ext>
            </a:extLst>
          </p:cNvPr>
          <p:cNvSpPr>
            <a:spLocks noChangeAspect="1"/>
          </p:cNvSpPr>
          <p:nvPr/>
        </p:nvSpPr>
        <p:spPr>
          <a:xfrm>
            <a:off x="2577419" y="4083628"/>
            <a:ext cx="1554480" cy="1554480"/>
          </a:xfrm>
          <a:prstGeom prst="ellipse">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Inspection</a:t>
            </a:r>
          </a:p>
        </p:txBody>
      </p:sp>
      <p:sp>
        <p:nvSpPr>
          <p:cNvPr id="19" name="Oval 18">
            <a:extLst>
              <a:ext uri="{FF2B5EF4-FFF2-40B4-BE49-F238E27FC236}">
                <a16:creationId xmlns:a16="http://schemas.microsoft.com/office/drawing/2014/main" id="{D640D176-05A1-CF49-88EA-8BE61693234D}"/>
              </a:ext>
            </a:extLst>
          </p:cNvPr>
          <p:cNvSpPr>
            <a:spLocks noChangeAspect="1"/>
          </p:cNvSpPr>
          <p:nvPr/>
        </p:nvSpPr>
        <p:spPr>
          <a:xfrm>
            <a:off x="1329213" y="2622528"/>
            <a:ext cx="1554480" cy="1554480"/>
          </a:xfrm>
          <a:prstGeom prst="ellipse">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Survey /</a:t>
            </a:r>
            <a:br>
              <a:rPr lang="en-US" sz="1600" b="1" dirty="0"/>
            </a:br>
            <a:r>
              <a:rPr lang="en-US" sz="1600" b="1" dirty="0"/>
              <a:t>Interview</a:t>
            </a:r>
          </a:p>
        </p:txBody>
      </p:sp>
      <p:sp>
        <p:nvSpPr>
          <p:cNvPr id="20" name="Oval 19">
            <a:extLst>
              <a:ext uri="{FF2B5EF4-FFF2-40B4-BE49-F238E27FC236}">
                <a16:creationId xmlns:a16="http://schemas.microsoft.com/office/drawing/2014/main" id="{189529BE-D0BD-1645-9D20-2982573DB028}"/>
              </a:ext>
            </a:extLst>
          </p:cNvPr>
          <p:cNvSpPr>
            <a:spLocks noChangeAspect="1"/>
          </p:cNvSpPr>
          <p:nvPr/>
        </p:nvSpPr>
        <p:spPr>
          <a:xfrm>
            <a:off x="6192181" y="1215540"/>
            <a:ext cx="1872208" cy="1554480"/>
          </a:xfrm>
          <a:prstGeom prst="ellipse">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Field Study / Observation</a:t>
            </a:r>
          </a:p>
        </p:txBody>
      </p:sp>
      <p:sp>
        <p:nvSpPr>
          <p:cNvPr id="21" name="Oval 20">
            <a:extLst>
              <a:ext uri="{FF2B5EF4-FFF2-40B4-BE49-F238E27FC236}">
                <a16:creationId xmlns:a16="http://schemas.microsoft.com/office/drawing/2014/main" id="{324D7FF5-B405-8540-8E19-41F44869058D}"/>
              </a:ext>
            </a:extLst>
          </p:cNvPr>
          <p:cNvSpPr>
            <a:spLocks noChangeAspect="1"/>
          </p:cNvSpPr>
          <p:nvPr/>
        </p:nvSpPr>
        <p:spPr>
          <a:xfrm>
            <a:off x="2321682" y="509301"/>
            <a:ext cx="1554480" cy="1554480"/>
          </a:xfrm>
          <a:prstGeom prst="ellipse">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Lab Study</a:t>
            </a:r>
          </a:p>
        </p:txBody>
      </p:sp>
      <p:sp>
        <p:nvSpPr>
          <p:cNvPr id="22" name="Oval 21">
            <a:extLst>
              <a:ext uri="{FF2B5EF4-FFF2-40B4-BE49-F238E27FC236}">
                <a16:creationId xmlns:a16="http://schemas.microsoft.com/office/drawing/2014/main" id="{A34F05E0-F0B2-334E-A255-7A2EE65C7B80}"/>
              </a:ext>
            </a:extLst>
          </p:cNvPr>
          <p:cNvSpPr>
            <a:spLocks noChangeAspect="1"/>
          </p:cNvSpPr>
          <p:nvPr/>
        </p:nvSpPr>
        <p:spPr>
          <a:xfrm>
            <a:off x="6298925" y="4614112"/>
            <a:ext cx="1657449" cy="1554480"/>
          </a:xfrm>
          <a:prstGeom prst="ellipse">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Model / Simulation</a:t>
            </a:r>
          </a:p>
        </p:txBody>
      </p:sp>
      <p:sp>
        <p:nvSpPr>
          <p:cNvPr id="23" name="Oval 22">
            <a:extLst>
              <a:ext uri="{FF2B5EF4-FFF2-40B4-BE49-F238E27FC236}">
                <a16:creationId xmlns:a16="http://schemas.microsoft.com/office/drawing/2014/main" id="{324D7FF5-B405-8540-8E19-41F44869058D}"/>
              </a:ext>
            </a:extLst>
          </p:cNvPr>
          <p:cNvSpPr>
            <a:spLocks noChangeAspect="1"/>
          </p:cNvSpPr>
          <p:nvPr/>
        </p:nvSpPr>
        <p:spPr>
          <a:xfrm>
            <a:off x="3918600" y="509301"/>
            <a:ext cx="1554480" cy="1554480"/>
          </a:xfrm>
          <a:prstGeom prst="ellips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(Web) Analytics</a:t>
            </a:r>
          </a:p>
        </p:txBody>
      </p:sp>
      <p:sp>
        <p:nvSpPr>
          <p:cNvPr id="4" name="Footer Placeholder 1">
            <a:extLst>
              <a:ext uri="{FF2B5EF4-FFF2-40B4-BE49-F238E27FC236}">
                <a16:creationId xmlns:a16="http://schemas.microsoft.com/office/drawing/2014/main" id="{B38E101B-6B05-1451-FC04-6FB4C3B2F742}"/>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5" name="Slide Number Placeholder 2">
            <a:extLst>
              <a:ext uri="{FF2B5EF4-FFF2-40B4-BE49-F238E27FC236}">
                <a16:creationId xmlns:a16="http://schemas.microsoft.com/office/drawing/2014/main" id="{6DA29E58-63C0-46C8-2AFE-4394DF3BD853}"/>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3</a:t>
            </a:fld>
            <a:endParaRPr lang="en-US"/>
          </a:p>
        </p:txBody>
      </p:sp>
    </p:spTree>
    <p:extLst>
      <p:ext uri="{BB962C8B-B14F-4D97-AF65-F5344CB8AC3E}">
        <p14:creationId xmlns:p14="http://schemas.microsoft.com/office/powerpoint/2010/main" val="2069392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8D3A-17FD-FA4D-8B1B-9739D04BC9D7}"/>
              </a:ext>
            </a:extLst>
          </p:cNvPr>
          <p:cNvSpPr>
            <a:spLocks noGrp="1"/>
          </p:cNvSpPr>
          <p:nvPr>
            <p:ph type="title"/>
          </p:nvPr>
        </p:nvSpPr>
        <p:spPr/>
        <p:txBody>
          <a:bodyPr/>
          <a:lstStyle/>
          <a:p>
            <a:r>
              <a:rPr lang="en-US" dirty="0"/>
              <a:t>SMU Qualtrics: </a:t>
            </a:r>
            <a:r>
              <a:rPr lang="en-SG" dirty="0"/>
              <a:t>A/B Testing in Surveys</a:t>
            </a:r>
            <a:br>
              <a:rPr lang="en-SG" dirty="0"/>
            </a:br>
            <a:r>
              <a:rPr lang="en-SG" sz="1000" dirty="0"/>
              <a:t>https://</a:t>
            </a:r>
            <a:r>
              <a:rPr lang="en-SG" sz="1000" dirty="0" err="1"/>
              <a:t>www.qualtrics.com</a:t>
            </a:r>
            <a:r>
              <a:rPr lang="en-SG" sz="1000" dirty="0"/>
              <a:t>/support/survey-platform/common-use-cases-</a:t>
            </a:r>
            <a:r>
              <a:rPr lang="en-SG" sz="1000" dirty="0" err="1"/>
              <a:t>rc</a:t>
            </a:r>
            <a:r>
              <a:rPr lang="en-SG" sz="1000" dirty="0"/>
              <a:t>/a-b-testing/</a:t>
            </a:r>
            <a:endParaRPr lang="en-US" sz="1000" dirty="0"/>
          </a:p>
        </p:txBody>
      </p:sp>
      <p:sp>
        <p:nvSpPr>
          <p:cNvPr id="3" name="Content Placeholder 2">
            <a:extLst>
              <a:ext uri="{FF2B5EF4-FFF2-40B4-BE49-F238E27FC236}">
                <a16:creationId xmlns:a16="http://schemas.microsoft.com/office/drawing/2014/main" id="{FDBB8AB8-2E86-3E4B-B8EA-DDA2893848DE}"/>
              </a:ext>
            </a:extLst>
          </p:cNvPr>
          <p:cNvSpPr>
            <a:spLocks noGrp="1"/>
          </p:cNvSpPr>
          <p:nvPr>
            <p:ph idx="1"/>
          </p:nvPr>
        </p:nvSpPr>
        <p:spPr/>
        <p:txBody>
          <a:bodyPr/>
          <a:lstStyle/>
          <a:p>
            <a:r>
              <a:rPr lang="en-US" sz="2000" dirty="0"/>
              <a:t>Add </a:t>
            </a:r>
            <a:r>
              <a:rPr lang="en-US" sz="2000" b="1" dirty="0"/>
              <a:t>block</a:t>
            </a:r>
            <a:r>
              <a:rPr lang="en-US" sz="2000" dirty="0"/>
              <a:t>, </a:t>
            </a:r>
            <a:r>
              <a:rPr lang="en-US" sz="2000" b="1" dirty="0"/>
              <a:t>condition</a:t>
            </a:r>
            <a:r>
              <a:rPr lang="en-US" sz="2000" dirty="0"/>
              <a:t> and navigate to </a:t>
            </a:r>
            <a:r>
              <a:rPr lang="en-US" sz="2000" b="1" dirty="0"/>
              <a:t>Survey flow</a:t>
            </a:r>
          </a:p>
          <a:p>
            <a:r>
              <a:rPr lang="en-US" sz="2000" dirty="0"/>
              <a:t>Add </a:t>
            </a:r>
            <a:r>
              <a:rPr lang="en-US" sz="2000" b="1" dirty="0"/>
              <a:t>New Element</a:t>
            </a:r>
            <a:r>
              <a:rPr lang="en-US" sz="2000" dirty="0"/>
              <a:t>: </a:t>
            </a:r>
            <a:r>
              <a:rPr lang="en-US" sz="2000" b="1" dirty="0"/>
              <a:t>Randomizer</a:t>
            </a:r>
          </a:p>
          <a:p>
            <a:endParaRPr lang="en-US" sz="2000" dirty="0"/>
          </a:p>
          <a:p>
            <a:endParaRPr lang="en-US" sz="2000" dirty="0"/>
          </a:p>
          <a:p>
            <a:endParaRPr lang="en-US" sz="2000" dirty="0"/>
          </a:p>
          <a:p>
            <a:endParaRPr lang="en-US" sz="2000" dirty="0"/>
          </a:p>
          <a:p>
            <a:endParaRPr lang="en-US" sz="2000" dirty="0"/>
          </a:p>
          <a:p>
            <a:r>
              <a:rPr lang="en-US" sz="2000" dirty="0"/>
              <a:t>Move </a:t>
            </a:r>
            <a:r>
              <a:rPr lang="en-US" sz="2000" b="1" dirty="0"/>
              <a:t>condition</a:t>
            </a:r>
            <a:r>
              <a:rPr lang="en-US" sz="2000" dirty="0"/>
              <a:t> under </a:t>
            </a:r>
            <a:r>
              <a:rPr lang="en-US" sz="2000" b="1" dirty="0"/>
              <a:t>Randomizer</a:t>
            </a:r>
          </a:p>
          <a:p>
            <a:r>
              <a:rPr lang="en-US" sz="2000" dirty="0"/>
              <a:t>Present </a:t>
            </a:r>
            <a:r>
              <a:rPr lang="en-US" sz="2000" b="1" dirty="0"/>
              <a:t>1</a:t>
            </a:r>
            <a:r>
              <a:rPr lang="en-US" sz="2000" dirty="0"/>
              <a:t> and check </a:t>
            </a:r>
            <a:r>
              <a:rPr lang="en-US" sz="2000" b="1" dirty="0"/>
              <a:t>Evenly Present Elements</a:t>
            </a:r>
          </a:p>
        </p:txBody>
      </p:sp>
      <p:sp>
        <p:nvSpPr>
          <p:cNvPr id="6" name="Footer Placeholder 1">
            <a:extLst>
              <a:ext uri="{FF2B5EF4-FFF2-40B4-BE49-F238E27FC236}">
                <a16:creationId xmlns:a16="http://schemas.microsoft.com/office/drawing/2014/main" id="{9A110A8C-A399-FFC6-1764-98B7AA5F5B56}"/>
              </a:ext>
            </a:extLst>
          </p:cNvPr>
          <p:cNvSpPr>
            <a:spLocks noGrp="1"/>
          </p:cNvSpPr>
          <p:nvPr>
            <p:ph type="ftr" sz="quarter" idx="3"/>
          </p:nvPr>
        </p:nvSpPr>
        <p:spPr/>
        <p:txBody>
          <a:bodyPr/>
          <a:lstStyle/>
          <a:p>
            <a:pPr>
              <a:defRPr/>
            </a:pPr>
            <a:r>
              <a:rPr lang="en-US"/>
              <a:t>Interaction Design and Prototyping</a:t>
            </a:r>
            <a:endParaRPr lang="en-US" dirty="0"/>
          </a:p>
        </p:txBody>
      </p:sp>
      <p:sp>
        <p:nvSpPr>
          <p:cNvPr id="8" name="Slide Number Placeholder 2">
            <a:extLst>
              <a:ext uri="{FF2B5EF4-FFF2-40B4-BE49-F238E27FC236}">
                <a16:creationId xmlns:a16="http://schemas.microsoft.com/office/drawing/2014/main" id="{3744D476-3EB9-8827-931C-A7B15B6081E0}"/>
              </a:ext>
            </a:extLst>
          </p:cNvPr>
          <p:cNvSpPr>
            <a:spLocks noGrp="1"/>
          </p:cNvSpPr>
          <p:nvPr>
            <p:ph type="sldNum" sz="quarter" idx="4"/>
          </p:nvPr>
        </p:nvSpPr>
        <p:spPr/>
        <p:txBody>
          <a:bodyPr/>
          <a:lstStyle/>
          <a:p>
            <a:fld id="{B720622F-670E-0E4A-8DEA-78DB96BED1E2}" type="slidenum">
              <a:rPr lang="en-US" smtClean="0"/>
              <a:pPr/>
              <a:t>30</a:t>
            </a:fld>
            <a:endParaRPr lang="en-US"/>
          </a:p>
        </p:txBody>
      </p:sp>
      <p:pic>
        <p:nvPicPr>
          <p:cNvPr id="7" name="Picture 6" descr="Graphical user interface&#10;&#10;Description automatically generated with low confidence">
            <a:extLst>
              <a:ext uri="{FF2B5EF4-FFF2-40B4-BE49-F238E27FC236}">
                <a16:creationId xmlns:a16="http://schemas.microsoft.com/office/drawing/2014/main" id="{6B6F11B9-1695-0A46-908B-3D53E8380D5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0391" y="1829662"/>
            <a:ext cx="8335009" cy="1599338"/>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C0817201-C3C8-E94D-86EE-849EF272AF9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7323" y="4304779"/>
            <a:ext cx="8121144" cy="2172221"/>
          </a:xfrm>
          <a:prstGeom prst="rect">
            <a:avLst/>
          </a:prstGeom>
        </p:spPr>
      </p:pic>
    </p:spTree>
    <p:extLst>
      <p:ext uri="{BB962C8B-B14F-4D97-AF65-F5344CB8AC3E}">
        <p14:creationId xmlns:p14="http://schemas.microsoft.com/office/powerpoint/2010/main" val="3985249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US" dirty="0">
                <a:latin typeface="Tahoma" charset="0"/>
              </a:rPr>
              <a:t>Loop11 (Recommended)</a:t>
            </a:r>
          </a:p>
        </p:txBody>
      </p:sp>
      <p:sp>
        <p:nvSpPr>
          <p:cNvPr id="121858" name="Content Placeholder 8"/>
          <p:cNvSpPr>
            <a:spLocks noGrp="1"/>
          </p:cNvSpPr>
          <p:nvPr>
            <p:ph idx="1"/>
          </p:nvPr>
        </p:nvSpPr>
        <p:spPr/>
        <p:txBody>
          <a:bodyPr>
            <a:normAutofit lnSpcReduction="10000"/>
          </a:bodyPr>
          <a:lstStyle/>
          <a:p>
            <a:r>
              <a:rPr lang="en-US" sz="2400" dirty="0">
                <a:latin typeface="Tahoma" charset="0"/>
              </a:rPr>
              <a:t>URL: </a:t>
            </a:r>
            <a:r>
              <a:rPr lang="en-US" sz="2400" b="1" dirty="0">
                <a:latin typeface="Tahoma" charset="0"/>
                <a:hlinkClick r:id="rId3"/>
              </a:rPr>
              <a:t>www.loop11.com</a:t>
            </a:r>
            <a:r>
              <a:rPr lang="en-US" sz="2400" b="1" dirty="0">
                <a:latin typeface="Tahoma" charset="0"/>
              </a:rPr>
              <a:t> </a:t>
            </a:r>
          </a:p>
          <a:p>
            <a:r>
              <a:rPr lang="en-US" sz="2400" dirty="0">
                <a:latin typeface="Tahoma" charset="0"/>
              </a:rPr>
              <a:t>Test delivery: </a:t>
            </a:r>
            <a:r>
              <a:rPr lang="en-US" sz="2400" b="1" dirty="0">
                <a:latin typeface="Tahoma" charset="0"/>
              </a:rPr>
              <a:t>Online Usability, A/B, User, Mobile testing</a:t>
            </a:r>
          </a:p>
          <a:p>
            <a:r>
              <a:rPr lang="en-US" sz="2400" dirty="0">
                <a:latin typeface="Tahoma" charset="0"/>
              </a:rPr>
              <a:t>Pricing: </a:t>
            </a:r>
            <a:r>
              <a:rPr lang="en-US" sz="2400" b="1" dirty="0">
                <a:latin typeface="Tahoma" charset="0"/>
              </a:rPr>
              <a:t>14-day free trial </a:t>
            </a:r>
            <a:r>
              <a:rPr lang="en-US" sz="2400" dirty="0">
                <a:latin typeface="Tahoma" charset="0"/>
              </a:rPr>
              <a:t>(run 3 tests)</a:t>
            </a:r>
          </a:p>
          <a:p>
            <a:r>
              <a:rPr lang="en-US" sz="2400" dirty="0">
                <a:latin typeface="Tahoma" charset="0"/>
              </a:rPr>
              <a:t>Academic License (sign up with SMU account): Loop11 </a:t>
            </a:r>
            <a:r>
              <a:rPr lang="en-US" sz="2400" b="1" dirty="0">
                <a:latin typeface="Tahoma" charset="0"/>
              </a:rPr>
              <a:t>Enterprise subscription</a:t>
            </a:r>
          </a:p>
          <a:p>
            <a:r>
              <a:rPr lang="en-US" sz="2400" dirty="0">
                <a:latin typeface="Tahoma" charset="0"/>
              </a:rPr>
              <a:t>Task/variable types</a:t>
            </a:r>
          </a:p>
          <a:p>
            <a:pPr lvl="1"/>
            <a:r>
              <a:rPr lang="en-US" sz="2400" dirty="0">
                <a:latin typeface="Tahoma" charset="0"/>
              </a:rPr>
              <a:t>Perform task on web app</a:t>
            </a:r>
          </a:p>
          <a:p>
            <a:pPr lvl="2"/>
            <a:r>
              <a:rPr lang="en-US" sz="2000" dirty="0">
                <a:latin typeface="Tahoma" charset="0"/>
              </a:rPr>
              <a:t>Task completion rate</a:t>
            </a:r>
          </a:p>
          <a:p>
            <a:pPr lvl="2"/>
            <a:r>
              <a:rPr lang="en-US" sz="2000" dirty="0">
                <a:latin typeface="Tahoma" charset="0"/>
              </a:rPr>
              <a:t>Time per task</a:t>
            </a:r>
          </a:p>
          <a:p>
            <a:pPr lvl="2"/>
            <a:r>
              <a:rPr lang="en-US" sz="2000" dirty="0">
                <a:latin typeface="Tahoma" charset="0"/>
              </a:rPr>
              <a:t>Most common success page, fail page, first click</a:t>
            </a:r>
          </a:p>
          <a:p>
            <a:pPr lvl="2"/>
            <a:r>
              <a:rPr lang="en-US" sz="2000" dirty="0">
                <a:latin typeface="Tahoma" charset="0"/>
              </a:rPr>
              <a:t>Comprehensive user testing analysis</a:t>
            </a:r>
          </a:p>
          <a:p>
            <a:pPr lvl="2"/>
            <a:r>
              <a:rPr lang="en-US" sz="2000" dirty="0">
                <a:latin typeface="Tahoma" charset="0"/>
              </a:rPr>
              <a:t>Detailed participant path analysis</a:t>
            </a:r>
          </a:p>
          <a:p>
            <a:pPr lvl="2"/>
            <a:r>
              <a:rPr lang="en-US" sz="2000" dirty="0">
                <a:latin typeface="Tahoma" charset="0"/>
              </a:rPr>
              <a:t>Number of page views to complete tasks</a:t>
            </a:r>
          </a:p>
          <a:p>
            <a:pPr lvl="2"/>
            <a:r>
              <a:rPr lang="en-US" sz="2000" dirty="0">
                <a:latin typeface="Tahoma" charset="0"/>
              </a:rPr>
              <a:t>Video, audio and screen recording</a:t>
            </a:r>
          </a:p>
        </p:txBody>
      </p:sp>
      <p:sp>
        <p:nvSpPr>
          <p:cNvPr id="2" name="Footer Placeholder 1">
            <a:extLst>
              <a:ext uri="{FF2B5EF4-FFF2-40B4-BE49-F238E27FC236}">
                <a16:creationId xmlns:a16="http://schemas.microsoft.com/office/drawing/2014/main" id="{F92696D9-A34B-4EF7-47C4-CDF31B4C3E64}"/>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76E5DA1A-3F86-EFF6-3018-02F19AF49627}"/>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a:latin typeface="Tahoma" charset="0"/>
              </a:rPr>
              <a:t>Loop11</a:t>
            </a:r>
          </a:p>
        </p:txBody>
      </p:sp>
      <p:sp>
        <p:nvSpPr>
          <p:cNvPr id="2" name="Footer Placeholder 1">
            <a:extLst>
              <a:ext uri="{FF2B5EF4-FFF2-40B4-BE49-F238E27FC236}">
                <a16:creationId xmlns:a16="http://schemas.microsoft.com/office/drawing/2014/main" id="{5FD718DF-3EBC-D5B6-1AB6-2A6511FC56BF}"/>
              </a:ext>
            </a:extLst>
          </p:cNvPr>
          <p:cNvSpPr>
            <a:spLocks noGrp="1"/>
          </p:cNvSpPr>
          <p:nvPr>
            <p:ph type="ftr" sz="quarter" idx="3"/>
          </p:nvPr>
        </p:nvSpPr>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6D78FAC8-4890-C415-9F71-C9DE976710E8}"/>
              </a:ext>
            </a:extLst>
          </p:cNvPr>
          <p:cNvSpPr>
            <a:spLocks noGrp="1"/>
          </p:cNvSpPr>
          <p:nvPr>
            <p:ph type="sldNum" sz="quarter" idx="4"/>
          </p:nvPr>
        </p:nvSpPr>
        <p:spPr/>
        <p:txBody>
          <a:bodyPr/>
          <a:lstStyle/>
          <a:p>
            <a:fld id="{B720622F-670E-0E4A-8DEA-78DB96BED1E2}" type="slidenum">
              <a:rPr lang="en-US" smtClean="0"/>
              <a:pPr/>
              <a:t>32</a:t>
            </a:fld>
            <a:endParaRPr lang="en-US"/>
          </a:p>
        </p:txBody>
      </p:sp>
      <p:pic>
        <p:nvPicPr>
          <p:cNvPr id="10" name="Content Placeholder 9" descr="Graphical user interface, website&#10;&#10;Description automatically generated">
            <a:extLst>
              <a:ext uri="{FF2B5EF4-FFF2-40B4-BE49-F238E27FC236}">
                <a16:creationId xmlns:a16="http://schemas.microsoft.com/office/drawing/2014/main" id="{D73E859E-1E84-5B4D-9AA9-4D3A1EC7A0E0}"/>
              </a:ext>
            </a:extLst>
          </p:cNvPr>
          <p:cNvPicPr>
            <a:picLocks noGrp="1" noChangeAspect="1"/>
          </p:cNvPicPr>
          <p:nvPr>
            <p:ph idx="4294967295"/>
          </p:nvPr>
        </p:nvPicPr>
        <p:blipFill>
          <a:blip r:embed="rId3">
            <a:extLst>
              <a:ext uri="{28A0092B-C50C-407E-A947-70E740481C1C}">
                <a14:useLocalDpi xmlns:a14="http://schemas.microsoft.com/office/drawing/2010/main"/>
              </a:ext>
            </a:extLst>
          </a:blip>
          <a:stretch>
            <a:fillRect/>
          </a:stretch>
        </p:blipFill>
        <p:spPr>
          <a:xfrm>
            <a:off x="240506" y="1063625"/>
            <a:ext cx="8739187" cy="4730750"/>
          </a:xfrm>
        </p:spPr>
      </p:pic>
      <p:sp>
        <p:nvSpPr>
          <p:cNvPr id="6" name="Rounded Rectangular Callout 5"/>
          <p:cNvSpPr/>
          <p:nvPr/>
        </p:nvSpPr>
        <p:spPr bwMode="auto">
          <a:xfrm>
            <a:off x="4564327" y="3084207"/>
            <a:ext cx="2124236" cy="409333"/>
          </a:xfrm>
          <a:prstGeom prst="wedgeRoundRectCallout">
            <a:avLst>
              <a:gd name="adj1" fmla="val -28100"/>
              <a:gd name="adj2" fmla="val -74183"/>
              <a:gd name="adj3" fmla="val 16667"/>
            </a:avLst>
          </a:prstGeom>
          <a:solidFill>
            <a:schemeClr val="accent1"/>
          </a:solidFill>
          <a:ln w="12700" cap="flat" cmpd="sng" algn="ctr">
            <a:solidFill>
              <a:schemeClr val="tx1"/>
            </a:solidFill>
            <a:prstDash val="solid"/>
            <a:round/>
            <a:headEnd type="none" w="med" len="med"/>
            <a:tailEnd type="triangle" w="med" len="med"/>
          </a:ln>
          <a:effectLst>
            <a:outerShdw dist="35921" dir="2700000" algn="ctr" rotWithShape="0">
              <a:schemeClr val="bg2"/>
            </a:outerShdw>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lang="en-US" dirty="0">
                <a:solidFill>
                  <a:srgbClr val="000090"/>
                </a:solidFill>
                <a:latin typeface="Tahoma" pitchFamily="34" charset="0"/>
              </a:rPr>
              <a:t>Task to perform</a:t>
            </a:r>
            <a:endParaRPr kumimoji="0" lang="en-US" sz="1800" b="0" i="0" u="none" strike="noStrike" cap="none" normalizeH="0" baseline="0" dirty="0">
              <a:ln>
                <a:noFill/>
              </a:ln>
              <a:solidFill>
                <a:srgbClr val="000090"/>
              </a:solidFill>
              <a:effectLst/>
              <a:latin typeface="Tahoma" pitchFamily="34" charset="0"/>
            </a:endParaRPr>
          </a:p>
        </p:txBody>
      </p:sp>
      <p:sp>
        <p:nvSpPr>
          <p:cNvPr id="7" name="Rounded Rectangular Callout 6"/>
          <p:cNvSpPr/>
          <p:nvPr/>
        </p:nvSpPr>
        <p:spPr bwMode="auto">
          <a:xfrm>
            <a:off x="1681082" y="715752"/>
            <a:ext cx="2124236" cy="375281"/>
          </a:xfrm>
          <a:prstGeom prst="wedgeRoundRectCallout">
            <a:avLst>
              <a:gd name="adj1" fmla="val -42177"/>
              <a:gd name="adj2" fmla="val 140155"/>
              <a:gd name="adj3" fmla="val 16667"/>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lang="en-US" sz="1600" dirty="0">
                <a:solidFill>
                  <a:schemeClr val="bg1"/>
                </a:solidFill>
                <a:latin typeface="Tahoma" pitchFamily="34" charset="0"/>
              </a:rPr>
              <a:t>Actual web site</a:t>
            </a:r>
            <a:endParaRPr kumimoji="0" lang="en-US" sz="2000" b="0" i="0" u="none" strike="noStrike" cap="none" normalizeH="0" baseline="0" dirty="0">
              <a:ln>
                <a:noFill/>
              </a:ln>
              <a:solidFill>
                <a:schemeClr val="bg1"/>
              </a:solidFill>
              <a:effectLst/>
              <a:latin typeface="Tahoma"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dirty="0">
                <a:latin typeface="Tahoma" charset="0"/>
              </a:rPr>
              <a:t>Maze (Gaining Popularity –Ease of use)</a:t>
            </a:r>
          </a:p>
        </p:txBody>
      </p:sp>
      <p:sp>
        <p:nvSpPr>
          <p:cNvPr id="101378" name="Content Placeholder 8"/>
          <p:cNvSpPr>
            <a:spLocks noGrp="1"/>
          </p:cNvSpPr>
          <p:nvPr>
            <p:ph idx="1"/>
          </p:nvPr>
        </p:nvSpPr>
        <p:spPr>
          <a:xfrm>
            <a:off x="304800" y="914400"/>
            <a:ext cx="8610600" cy="3962400"/>
          </a:xfrm>
        </p:spPr>
        <p:txBody>
          <a:bodyPr>
            <a:normAutofit fontScale="92500" lnSpcReduction="20000"/>
          </a:bodyPr>
          <a:lstStyle/>
          <a:p>
            <a:r>
              <a:rPr lang="en-US" dirty="0">
                <a:latin typeface="Tahoma" charset="0"/>
              </a:rPr>
              <a:t>URL: </a:t>
            </a:r>
            <a:r>
              <a:rPr lang="en-US" b="1" dirty="0">
                <a:latin typeface="Tahoma" charset="0"/>
                <a:hlinkClick r:id="rId3"/>
              </a:rPr>
              <a:t>https://maze.co</a:t>
            </a:r>
            <a:endParaRPr lang="en-US" b="1" dirty="0">
              <a:latin typeface="Tahoma" charset="0"/>
            </a:endParaRPr>
          </a:p>
          <a:p>
            <a:r>
              <a:rPr lang="en-US" dirty="0">
                <a:latin typeface="Tahoma" charset="0"/>
              </a:rPr>
              <a:t>Test delivery: </a:t>
            </a:r>
            <a:r>
              <a:rPr lang="en-US" b="1" dirty="0">
                <a:latin typeface="Tahoma" charset="0"/>
              </a:rPr>
              <a:t>Web survey, Wireframe</a:t>
            </a:r>
          </a:p>
          <a:p>
            <a:pPr lvl="1"/>
            <a:r>
              <a:rPr lang="en-US" dirty="0">
                <a:latin typeface="Tahoma" charset="0"/>
                <a:hlinkClick r:id="rId4"/>
              </a:rPr>
              <a:t>Wireframe and usability testing</a:t>
            </a:r>
            <a:endParaRPr lang="en-US" dirty="0">
              <a:latin typeface="Tahoma" charset="0"/>
            </a:endParaRPr>
          </a:p>
          <a:p>
            <a:pPr lvl="1"/>
            <a:r>
              <a:rPr lang="en-US" dirty="0">
                <a:latin typeface="Tahoma" charset="0"/>
              </a:rPr>
              <a:t>Import Adobe XD, Figma, </a:t>
            </a:r>
            <a:r>
              <a:rPr lang="en-US" dirty="0" err="1">
                <a:latin typeface="Tahoma" charset="0"/>
              </a:rPr>
              <a:t>InVision</a:t>
            </a:r>
            <a:r>
              <a:rPr lang="en-US" dirty="0">
                <a:latin typeface="Tahoma" charset="0"/>
              </a:rPr>
              <a:t>, Marvel prototype</a:t>
            </a:r>
          </a:p>
          <a:p>
            <a:r>
              <a:rPr lang="en-US" dirty="0">
                <a:latin typeface="Tahoma" charset="0"/>
              </a:rPr>
              <a:t>Free Trial: </a:t>
            </a:r>
            <a:r>
              <a:rPr lang="en-US" b="1" dirty="0">
                <a:latin typeface="Tahoma" charset="0"/>
              </a:rPr>
              <a:t>3 active projects, 10 blocks, Teams</a:t>
            </a:r>
            <a:endParaRPr lang="en-US" dirty="0">
              <a:latin typeface="Tahoma" charset="0"/>
            </a:endParaRPr>
          </a:p>
          <a:p>
            <a:pPr lvl="1"/>
            <a:r>
              <a:rPr lang="en-SG" b="1" dirty="0"/>
              <a:t>Blocks: </a:t>
            </a:r>
            <a:r>
              <a:rPr lang="en-SG" dirty="0"/>
              <a:t>Mission (path), Open Question, Multiple Choice, Opinion Scale, Yes/No, Context Screen (image), Tree Test (navigate)</a:t>
            </a:r>
          </a:p>
          <a:p>
            <a:r>
              <a:rPr lang="en-SG" dirty="0">
                <a:hlinkClick r:id="rId5"/>
              </a:rPr>
              <a:t>Video Tutorial</a:t>
            </a:r>
            <a:endParaRPr lang="en-SG" dirty="0"/>
          </a:p>
          <a:p>
            <a:pPr lvl="1"/>
            <a:r>
              <a:rPr lang="en-SG" dirty="0">
                <a:hlinkClick r:id="rId6"/>
              </a:rPr>
              <a:t>A/B Testing</a:t>
            </a:r>
            <a:endParaRPr lang="en-SG" dirty="0"/>
          </a:p>
        </p:txBody>
      </p:sp>
      <p:sp>
        <p:nvSpPr>
          <p:cNvPr id="2" name="Footer Placeholder 1">
            <a:extLst>
              <a:ext uri="{FF2B5EF4-FFF2-40B4-BE49-F238E27FC236}">
                <a16:creationId xmlns:a16="http://schemas.microsoft.com/office/drawing/2014/main" id="{BFE93F2A-B5EE-C3A6-CBE8-A77BA89724AF}"/>
              </a:ext>
            </a:extLst>
          </p:cNvPr>
          <p:cNvSpPr>
            <a:spLocks noGrp="1"/>
          </p:cNvSpPr>
          <p:nvPr>
            <p:ph type="ftr" sz="quarter" idx="3"/>
          </p:nvPr>
        </p:nvSpPr>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6E3295B0-131B-AFC8-CDAE-25692D7F3757}"/>
              </a:ext>
            </a:extLst>
          </p:cNvPr>
          <p:cNvSpPr>
            <a:spLocks noGrp="1"/>
          </p:cNvSpPr>
          <p:nvPr>
            <p:ph type="sldNum" sz="quarter" idx="4"/>
          </p:nvPr>
        </p:nvSpPr>
        <p:spPr/>
        <p:txBody>
          <a:bodyPr/>
          <a:lstStyle/>
          <a:p>
            <a:fld id="{B720622F-670E-0E4A-8DEA-78DB96BED1E2}" type="slidenum">
              <a:rPr lang="en-US" smtClean="0"/>
              <a:pPr/>
              <a:t>33</a:t>
            </a:fld>
            <a:endParaRPr lang="en-US"/>
          </a:p>
        </p:txBody>
      </p:sp>
      <p:pic>
        <p:nvPicPr>
          <p:cNvPr id="1026" name="Picture 2">
            <a:extLst>
              <a:ext uri="{FF2B5EF4-FFF2-40B4-BE49-F238E27FC236}">
                <a16:creationId xmlns:a16="http://schemas.microsoft.com/office/drawing/2014/main" id="{0D02676E-2FE9-7B46-8FDC-46C0227D199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910943" y="3537012"/>
            <a:ext cx="5216099" cy="3122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508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dirty="0" err="1">
                <a:latin typeface="Tahoma" charset="0"/>
              </a:rPr>
              <a:t>UserZoom</a:t>
            </a:r>
            <a:endParaRPr lang="en-US" dirty="0">
              <a:latin typeface="Tahoma" charset="0"/>
            </a:endParaRPr>
          </a:p>
        </p:txBody>
      </p:sp>
      <p:sp>
        <p:nvSpPr>
          <p:cNvPr id="101378" name="Content Placeholder 8"/>
          <p:cNvSpPr>
            <a:spLocks noGrp="1"/>
          </p:cNvSpPr>
          <p:nvPr>
            <p:ph idx="1"/>
          </p:nvPr>
        </p:nvSpPr>
        <p:spPr/>
        <p:txBody>
          <a:bodyPr>
            <a:normAutofit/>
          </a:bodyPr>
          <a:lstStyle/>
          <a:p>
            <a:r>
              <a:rPr lang="en-US" dirty="0">
                <a:latin typeface="Tahoma" charset="0"/>
              </a:rPr>
              <a:t>URL: </a:t>
            </a:r>
            <a:r>
              <a:rPr lang="en-US" b="1" dirty="0">
                <a:latin typeface="Tahoma" charset="0"/>
              </a:rPr>
              <a:t>https://</a:t>
            </a:r>
            <a:r>
              <a:rPr lang="en-US" b="1" dirty="0" err="1">
                <a:latin typeface="Tahoma" charset="0"/>
              </a:rPr>
              <a:t>www.userzoom.com</a:t>
            </a:r>
            <a:endParaRPr lang="en-US" b="1" dirty="0">
              <a:latin typeface="Tahoma" charset="0"/>
            </a:endParaRPr>
          </a:p>
          <a:p>
            <a:r>
              <a:rPr lang="en-US" dirty="0">
                <a:latin typeface="Tahoma" charset="0"/>
              </a:rPr>
              <a:t>Test delivery: </a:t>
            </a:r>
            <a:r>
              <a:rPr lang="en-US" b="1" dirty="0">
                <a:latin typeface="Tahoma" charset="0"/>
              </a:rPr>
              <a:t>Web survey, usability</a:t>
            </a:r>
          </a:p>
          <a:p>
            <a:pPr lvl="1"/>
            <a:r>
              <a:rPr lang="en-US" dirty="0">
                <a:latin typeface="Tahoma" charset="0"/>
              </a:rPr>
              <a:t>UX researcher, designer, product manager, marketers</a:t>
            </a:r>
          </a:p>
          <a:p>
            <a:pPr lvl="1"/>
            <a:r>
              <a:rPr lang="en-US" dirty="0">
                <a:latin typeface="Tahoma" charset="0"/>
              </a:rPr>
              <a:t>Think out load video, survey, live intercept, click test</a:t>
            </a:r>
          </a:p>
          <a:p>
            <a:r>
              <a:rPr lang="en-US" dirty="0">
                <a:latin typeface="Tahoma" charset="0"/>
              </a:rPr>
              <a:t>Free Trial: </a:t>
            </a:r>
            <a:r>
              <a:rPr lang="en-US" b="1" dirty="0">
                <a:latin typeface="Tahoma" charset="0"/>
              </a:rPr>
              <a:t>14 day, no CC</a:t>
            </a:r>
            <a:endParaRPr lang="en-US" dirty="0">
              <a:latin typeface="Tahoma" charset="0"/>
            </a:endParaRPr>
          </a:p>
          <a:p>
            <a:r>
              <a:rPr lang="en-US" dirty="0" err="1">
                <a:latin typeface="Tahoma" charset="0"/>
              </a:rPr>
              <a:t>UserZoom</a:t>
            </a:r>
            <a:r>
              <a:rPr lang="en-US" dirty="0">
                <a:latin typeface="Tahoma" charset="0"/>
              </a:rPr>
              <a:t> </a:t>
            </a:r>
          </a:p>
          <a:p>
            <a:pPr lvl="1"/>
            <a:r>
              <a:rPr lang="en-US" sz="2000" dirty="0">
                <a:latin typeface="Tahoma" charset="0"/>
              </a:rPr>
              <a:t>University (login) https://</a:t>
            </a:r>
            <a:r>
              <a:rPr lang="en-US" sz="2000" dirty="0" err="1">
                <a:latin typeface="Tahoma" charset="0"/>
              </a:rPr>
              <a:t>www.usertesting.com</a:t>
            </a:r>
            <a:r>
              <a:rPr lang="en-US" sz="2000" dirty="0">
                <a:latin typeface="Tahoma" charset="0"/>
              </a:rPr>
              <a:t>/resources/learn</a:t>
            </a:r>
          </a:p>
          <a:p>
            <a:pPr lvl="1"/>
            <a:r>
              <a:rPr lang="en-US" sz="2000" dirty="0">
                <a:latin typeface="Tahoma" charset="0"/>
              </a:rPr>
              <a:t>Resource center https://</a:t>
            </a:r>
            <a:r>
              <a:rPr lang="en-US" sz="2000" dirty="0" err="1">
                <a:latin typeface="Tahoma" charset="0"/>
              </a:rPr>
              <a:t>www.usertesting.com</a:t>
            </a:r>
            <a:r>
              <a:rPr lang="en-US" sz="2000" dirty="0">
                <a:latin typeface="Tahoma" charset="0"/>
              </a:rPr>
              <a:t>/resource-library</a:t>
            </a:r>
          </a:p>
        </p:txBody>
      </p:sp>
      <p:sp>
        <p:nvSpPr>
          <p:cNvPr id="2" name="Footer Placeholder 1">
            <a:extLst>
              <a:ext uri="{FF2B5EF4-FFF2-40B4-BE49-F238E27FC236}">
                <a16:creationId xmlns:a16="http://schemas.microsoft.com/office/drawing/2014/main" id="{E5D73E37-F355-862C-9C4A-4BEBA2E1D150}"/>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40F2E960-025E-4BD9-5FD5-90304D3D3445}"/>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34</a:t>
            </a:fld>
            <a:endParaRPr lang="en-US"/>
          </a:p>
        </p:txBody>
      </p:sp>
    </p:spTree>
    <p:extLst>
      <p:ext uri="{BB962C8B-B14F-4D97-AF65-F5344CB8AC3E}">
        <p14:creationId xmlns:p14="http://schemas.microsoft.com/office/powerpoint/2010/main" val="114284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3B3552F-EDAD-22F8-342D-6A5B1527C5FD}"/>
              </a:ext>
            </a:extLst>
          </p:cNvPr>
          <p:cNvSpPr>
            <a:spLocks noGrp="1"/>
          </p:cNvSpPr>
          <p:nvPr>
            <p:ph type="title"/>
          </p:nvPr>
        </p:nvSpPr>
        <p:spPr/>
        <p:txBody>
          <a:bodyPr/>
          <a:lstStyle/>
          <a:p>
            <a:r>
              <a:rPr lang="en-US" dirty="0"/>
              <a:t>Web Experiment</a:t>
            </a:r>
          </a:p>
        </p:txBody>
      </p:sp>
      <p:grpSp>
        <p:nvGrpSpPr>
          <p:cNvPr id="48" name="Group 47">
            <a:extLst>
              <a:ext uri="{FF2B5EF4-FFF2-40B4-BE49-F238E27FC236}">
                <a16:creationId xmlns:a16="http://schemas.microsoft.com/office/drawing/2014/main" id="{EBE5CD65-8FC0-8850-B73F-2298E4EC27BF}"/>
              </a:ext>
            </a:extLst>
          </p:cNvPr>
          <p:cNvGrpSpPr/>
          <p:nvPr/>
        </p:nvGrpSpPr>
        <p:grpSpPr>
          <a:xfrm>
            <a:off x="80351" y="1541826"/>
            <a:ext cx="4311380" cy="1322892"/>
            <a:chOff x="80351" y="1541826"/>
            <a:chExt cx="4311380" cy="1322892"/>
          </a:xfrm>
        </p:grpSpPr>
        <p:sp>
          <p:nvSpPr>
            <p:cNvPr id="5" name="Graphic 1">
              <a:extLst>
                <a:ext uri="{FF2B5EF4-FFF2-40B4-BE49-F238E27FC236}">
                  <a16:creationId xmlns:a16="http://schemas.microsoft.com/office/drawing/2014/main" id="{597F8562-6FE9-4D5A-92C4-9745D4E2A143}"/>
                </a:ext>
              </a:extLst>
            </p:cNvPr>
            <p:cNvSpPr/>
            <p:nvPr/>
          </p:nvSpPr>
          <p:spPr>
            <a:xfrm>
              <a:off x="80351" y="1541826"/>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1">
                <a:alpha val="70000"/>
              </a:schemeClr>
            </a:solidFill>
            <a:ln w="9525" cap="flat">
              <a:noFill/>
              <a:prstDash val="solid"/>
              <a:miter/>
            </a:ln>
          </p:spPr>
          <p:txBody>
            <a:bodyPr rtlCol="0" anchor="ctr"/>
            <a:lstStyle/>
            <a:p>
              <a:endParaRPr lang="en-US" sz="1100"/>
            </a:p>
          </p:txBody>
        </p:sp>
        <p:grpSp>
          <p:nvGrpSpPr>
            <p:cNvPr id="9" name="Group 34">
              <a:extLst>
                <a:ext uri="{FF2B5EF4-FFF2-40B4-BE49-F238E27FC236}">
                  <a16:creationId xmlns:a16="http://schemas.microsoft.com/office/drawing/2014/main" id="{2FCC44A7-4540-4BA4-9BD8-9058CF921F32}"/>
                </a:ext>
              </a:extLst>
            </p:cNvPr>
            <p:cNvGrpSpPr/>
            <p:nvPr/>
          </p:nvGrpSpPr>
          <p:grpSpPr>
            <a:xfrm>
              <a:off x="1229452" y="1650703"/>
              <a:ext cx="2862817" cy="1033178"/>
              <a:chOff x="4965552" y="1736224"/>
              <a:chExt cx="2232248" cy="906829"/>
            </a:xfrm>
          </p:grpSpPr>
          <p:sp>
            <p:nvSpPr>
              <p:cNvPr id="10" name="TextBox 9">
                <a:extLst>
                  <a:ext uri="{FF2B5EF4-FFF2-40B4-BE49-F238E27FC236}">
                    <a16:creationId xmlns:a16="http://schemas.microsoft.com/office/drawing/2014/main" id="{395B6347-C6D6-4BDA-AC6D-40E2D746C559}"/>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bg1"/>
                    </a:solidFill>
                    <a:latin typeface="+mn-lt"/>
                    <a:cs typeface="Arial" pitchFamily="34" charset="0"/>
                  </a:rPr>
                  <a:t>Why do A/B Test? </a:t>
                </a:r>
              </a:p>
              <a:p>
                <a:r>
                  <a:rPr lang="en-US" altLang="ko-KR" sz="1100" dirty="0">
                    <a:solidFill>
                      <a:schemeClr val="bg1"/>
                    </a:solidFill>
                    <a:latin typeface="+mn-lt"/>
                    <a:cs typeface="Arial" pitchFamily="34" charset="0"/>
                  </a:rPr>
                  <a:t>Why not Hippo?</a:t>
                </a:r>
              </a:p>
              <a:p>
                <a:r>
                  <a:rPr lang="en-US" altLang="ko-KR" sz="1100" dirty="0">
                    <a:solidFill>
                      <a:schemeClr val="bg1"/>
                    </a:solidFill>
                    <a:latin typeface="+mn-lt"/>
                    <a:cs typeface="Arial" pitchFamily="34" charset="0"/>
                  </a:rPr>
                  <a:t>Examples of design choices</a:t>
                </a:r>
              </a:p>
            </p:txBody>
          </p:sp>
          <p:sp>
            <p:nvSpPr>
              <p:cNvPr id="11" name="TextBox 10">
                <a:extLst>
                  <a:ext uri="{FF2B5EF4-FFF2-40B4-BE49-F238E27FC236}">
                    <a16:creationId xmlns:a16="http://schemas.microsoft.com/office/drawing/2014/main" id="{F0FE1885-EB97-4687-8906-B33FC629DD35}"/>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A/B Testing</a:t>
                </a:r>
                <a:endParaRPr lang="ko-KR" altLang="en-US" sz="2400" b="1" dirty="0">
                  <a:solidFill>
                    <a:schemeClr val="bg1"/>
                  </a:solidFill>
                  <a:latin typeface="+mn-lt"/>
                  <a:cs typeface="Arial" pitchFamily="34" charset="0"/>
                </a:endParaRPr>
              </a:p>
            </p:txBody>
          </p:sp>
        </p:grpSp>
        <p:sp>
          <p:nvSpPr>
            <p:cNvPr id="19" name="TextBox 18">
              <a:extLst>
                <a:ext uri="{FF2B5EF4-FFF2-40B4-BE49-F238E27FC236}">
                  <a16:creationId xmlns:a16="http://schemas.microsoft.com/office/drawing/2014/main" id="{6102086D-D70B-494E-8132-C2EC430CACA8}"/>
                </a:ext>
              </a:extLst>
            </p:cNvPr>
            <p:cNvSpPr txBox="1"/>
            <p:nvPr/>
          </p:nvSpPr>
          <p:spPr>
            <a:xfrm>
              <a:off x="500256" y="1544792"/>
              <a:ext cx="297532" cy="1295988"/>
            </a:xfrm>
            <a:custGeom>
              <a:avLst/>
              <a:gdLst/>
              <a:ahLst/>
              <a:cxnLst/>
              <a:rect l="l" t="t" r="r" b="b"/>
              <a:pathLst>
                <a:path w="227065" h="739219">
                  <a:moveTo>
                    <a:pt x="143714" y="253845"/>
                  </a:moveTo>
                  <a:cubicBezTo>
                    <a:pt x="141980" y="253254"/>
                    <a:pt x="139770" y="253772"/>
                    <a:pt x="137085" y="255400"/>
                  </a:cubicBezTo>
                  <a:cubicBezTo>
                    <a:pt x="126313" y="259609"/>
                    <a:pt x="121254" y="267411"/>
                    <a:pt x="121907" y="278805"/>
                  </a:cubicBezTo>
                  <a:cubicBezTo>
                    <a:pt x="121907" y="283760"/>
                    <a:pt x="126375" y="283382"/>
                    <a:pt x="135312" y="277669"/>
                  </a:cubicBezTo>
                  <a:cubicBezTo>
                    <a:pt x="146271" y="270122"/>
                    <a:pt x="150330" y="263880"/>
                    <a:pt x="147489" y="258946"/>
                  </a:cubicBezTo>
                  <a:cubicBezTo>
                    <a:pt x="146706" y="256136"/>
                    <a:pt x="145448" y="254436"/>
                    <a:pt x="143714" y="253845"/>
                  </a:cubicBezTo>
                  <a:close/>
                  <a:moveTo>
                    <a:pt x="227065" y="0"/>
                  </a:moveTo>
                  <a:cubicBezTo>
                    <a:pt x="225116" y="17075"/>
                    <a:pt x="224142" y="37338"/>
                    <a:pt x="224142" y="60790"/>
                  </a:cubicBezTo>
                  <a:cubicBezTo>
                    <a:pt x="223385" y="79783"/>
                    <a:pt x="223385" y="111337"/>
                    <a:pt x="224142" y="155451"/>
                  </a:cubicBezTo>
                  <a:lnTo>
                    <a:pt x="224142" y="266519"/>
                  </a:lnTo>
                  <a:cubicBezTo>
                    <a:pt x="219590" y="273559"/>
                    <a:pt x="217905" y="283097"/>
                    <a:pt x="219087" y="295134"/>
                  </a:cubicBezTo>
                  <a:cubicBezTo>
                    <a:pt x="220176" y="305885"/>
                    <a:pt x="222514" y="314334"/>
                    <a:pt x="226101" y="320482"/>
                  </a:cubicBezTo>
                  <a:cubicBezTo>
                    <a:pt x="222192" y="326931"/>
                    <a:pt x="220238" y="336039"/>
                    <a:pt x="220238" y="347806"/>
                  </a:cubicBezTo>
                  <a:cubicBezTo>
                    <a:pt x="219502" y="358910"/>
                    <a:pt x="219772" y="375638"/>
                    <a:pt x="221047" y="397990"/>
                  </a:cubicBezTo>
                  <a:cubicBezTo>
                    <a:pt x="221814" y="412505"/>
                    <a:pt x="222198" y="422095"/>
                    <a:pt x="222198" y="426760"/>
                  </a:cubicBezTo>
                  <a:cubicBezTo>
                    <a:pt x="222198" y="435863"/>
                    <a:pt x="222198" y="444670"/>
                    <a:pt x="222198" y="453182"/>
                  </a:cubicBezTo>
                  <a:cubicBezTo>
                    <a:pt x="212742" y="461953"/>
                    <a:pt x="207154" y="474674"/>
                    <a:pt x="205433" y="491345"/>
                  </a:cubicBezTo>
                  <a:cubicBezTo>
                    <a:pt x="202945" y="511427"/>
                    <a:pt x="209181" y="527886"/>
                    <a:pt x="224142" y="540721"/>
                  </a:cubicBezTo>
                  <a:cubicBezTo>
                    <a:pt x="223374" y="555588"/>
                    <a:pt x="222721" y="568661"/>
                    <a:pt x="222182" y="579941"/>
                  </a:cubicBezTo>
                  <a:cubicBezTo>
                    <a:pt x="222182" y="592320"/>
                    <a:pt x="222509" y="606654"/>
                    <a:pt x="223162" y="622941"/>
                  </a:cubicBezTo>
                  <a:cubicBezTo>
                    <a:pt x="223162" y="640483"/>
                    <a:pt x="223162" y="654780"/>
                    <a:pt x="223162" y="665832"/>
                  </a:cubicBezTo>
                  <a:cubicBezTo>
                    <a:pt x="223162" y="681611"/>
                    <a:pt x="222674" y="704124"/>
                    <a:pt x="221700" y="733371"/>
                  </a:cubicBezTo>
                  <a:lnTo>
                    <a:pt x="186787" y="733371"/>
                  </a:lnTo>
                  <a:cubicBezTo>
                    <a:pt x="164445" y="734004"/>
                    <a:pt x="147359" y="734652"/>
                    <a:pt x="135530" y="735315"/>
                  </a:cubicBezTo>
                  <a:cubicBezTo>
                    <a:pt x="116443" y="736549"/>
                    <a:pt x="98263" y="737850"/>
                    <a:pt x="80991" y="739219"/>
                  </a:cubicBezTo>
                  <a:cubicBezTo>
                    <a:pt x="82339" y="725648"/>
                    <a:pt x="83334" y="714072"/>
                    <a:pt x="83977" y="704492"/>
                  </a:cubicBezTo>
                  <a:cubicBezTo>
                    <a:pt x="84589" y="698915"/>
                    <a:pt x="84895" y="689776"/>
                    <a:pt x="84895" y="677075"/>
                  </a:cubicBezTo>
                  <a:cubicBezTo>
                    <a:pt x="85558" y="657356"/>
                    <a:pt x="86211" y="642670"/>
                    <a:pt x="86854" y="633018"/>
                  </a:cubicBezTo>
                  <a:cubicBezTo>
                    <a:pt x="88233" y="614958"/>
                    <a:pt x="91162" y="599956"/>
                    <a:pt x="95641" y="588013"/>
                  </a:cubicBezTo>
                  <a:cubicBezTo>
                    <a:pt x="91753" y="567008"/>
                    <a:pt x="88824" y="512708"/>
                    <a:pt x="86854" y="425112"/>
                  </a:cubicBezTo>
                  <a:cubicBezTo>
                    <a:pt x="84252" y="331119"/>
                    <a:pt x="85226" y="269437"/>
                    <a:pt x="89778" y="240066"/>
                  </a:cubicBezTo>
                  <a:cubicBezTo>
                    <a:pt x="91737" y="232985"/>
                    <a:pt x="92390" y="219906"/>
                    <a:pt x="91737" y="200830"/>
                  </a:cubicBezTo>
                  <a:cubicBezTo>
                    <a:pt x="91094" y="185538"/>
                    <a:pt x="90115" y="165471"/>
                    <a:pt x="88798" y="140631"/>
                  </a:cubicBezTo>
                  <a:cubicBezTo>
                    <a:pt x="98118" y="140631"/>
                    <a:pt x="103297" y="139988"/>
                    <a:pt x="104334" y="138702"/>
                  </a:cubicBezTo>
                  <a:cubicBezTo>
                    <a:pt x="105059" y="137976"/>
                    <a:pt x="105422" y="136732"/>
                    <a:pt x="105422" y="134970"/>
                  </a:cubicBezTo>
                  <a:cubicBezTo>
                    <a:pt x="105422" y="134192"/>
                    <a:pt x="104894" y="133487"/>
                    <a:pt x="103836" y="132855"/>
                  </a:cubicBezTo>
                  <a:cubicBezTo>
                    <a:pt x="104904" y="131797"/>
                    <a:pt x="102893" y="132570"/>
                    <a:pt x="97802" y="135172"/>
                  </a:cubicBezTo>
                  <a:cubicBezTo>
                    <a:pt x="92328" y="129325"/>
                    <a:pt x="87497" y="126043"/>
                    <a:pt x="83308" y="125328"/>
                  </a:cubicBezTo>
                  <a:cubicBezTo>
                    <a:pt x="76372" y="124084"/>
                    <a:pt x="65657" y="124436"/>
                    <a:pt x="51164" y="126386"/>
                  </a:cubicBezTo>
                  <a:lnTo>
                    <a:pt x="0" y="126386"/>
                  </a:lnTo>
                  <a:lnTo>
                    <a:pt x="0" y="979"/>
                  </a:lnTo>
                  <a:lnTo>
                    <a:pt x="124379" y="979"/>
                  </a:lnTo>
                  <a:cubicBezTo>
                    <a:pt x="123073" y="8558"/>
                    <a:pt x="123509" y="12601"/>
                    <a:pt x="125686" y="13109"/>
                  </a:cubicBezTo>
                  <a:cubicBezTo>
                    <a:pt x="129035" y="14778"/>
                    <a:pt x="133425" y="15613"/>
                    <a:pt x="138858" y="15613"/>
                  </a:cubicBezTo>
                  <a:cubicBezTo>
                    <a:pt x="142663" y="15613"/>
                    <a:pt x="144762" y="15349"/>
                    <a:pt x="145156" y="14820"/>
                  </a:cubicBezTo>
                  <a:cubicBezTo>
                    <a:pt x="146711" y="16904"/>
                    <a:pt x="144555" y="12290"/>
                    <a:pt x="138687" y="979"/>
                  </a:cubicBezTo>
                  <a:lnTo>
                    <a:pt x="166244" y="979"/>
                  </a:lnTo>
                  <a:cubicBezTo>
                    <a:pt x="175378" y="979"/>
                    <a:pt x="182552" y="979"/>
                    <a:pt x="187767" y="979"/>
                  </a:cubicBezTo>
                  <a:cubicBezTo>
                    <a:pt x="197969" y="979"/>
                    <a:pt x="211068" y="653"/>
                    <a:pt x="227065" y="0"/>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accent6"/>
                </a:solidFill>
                <a:latin typeface="Tahoma" panose="020B0604030504040204" pitchFamily="34" charset="0"/>
                <a:ea typeface="HY목각파임B" panose="02030600000101010101" pitchFamily="18" charset="-127"/>
                <a:cs typeface="Arial" pitchFamily="34" charset="0"/>
              </a:endParaRPr>
            </a:p>
          </p:txBody>
        </p:sp>
      </p:grpSp>
      <p:sp>
        <p:nvSpPr>
          <p:cNvPr id="2" name="Footer Placeholder 1">
            <a:extLst>
              <a:ext uri="{FF2B5EF4-FFF2-40B4-BE49-F238E27FC236}">
                <a16:creationId xmlns:a16="http://schemas.microsoft.com/office/drawing/2014/main" id="{AE5EC585-1A8B-A514-B22E-913A3DD96C87}"/>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34" name="Slide Number Placeholder 2">
            <a:extLst>
              <a:ext uri="{FF2B5EF4-FFF2-40B4-BE49-F238E27FC236}">
                <a16:creationId xmlns:a16="http://schemas.microsoft.com/office/drawing/2014/main" id="{080D9D5B-FAC2-1EFE-35E0-1D9CE6F18F7A}"/>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35</a:t>
            </a:fld>
            <a:endParaRPr lang="en-US"/>
          </a:p>
        </p:txBody>
      </p:sp>
      <p:grpSp>
        <p:nvGrpSpPr>
          <p:cNvPr id="47" name="Group 46">
            <a:extLst>
              <a:ext uri="{FF2B5EF4-FFF2-40B4-BE49-F238E27FC236}">
                <a16:creationId xmlns:a16="http://schemas.microsoft.com/office/drawing/2014/main" id="{FDC56CA2-81B4-EEE0-DB81-433E6010A87D}"/>
              </a:ext>
            </a:extLst>
          </p:cNvPr>
          <p:cNvGrpSpPr/>
          <p:nvPr/>
        </p:nvGrpSpPr>
        <p:grpSpPr>
          <a:xfrm>
            <a:off x="80351" y="3117449"/>
            <a:ext cx="4311380" cy="1325793"/>
            <a:chOff x="80351" y="3117449"/>
            <a:chExt cx="4311380" cy="1325793"/>
          </a:xfrm>
        </p:grpSpPr>
        <p:sp>
          <p:nvSpPr>
            <p:cNvPr id="4" name="Graphic 40">
              <a:extLst>
                <a:ext uri="{FF2B5EF4-FFF2-40B4-BE49-F238E27FC236}">
                  <a16:creationId xmlns:a16="http://schemas.microsoft.com/office/drawing/2014/main" id="{B5DF1D81-39D6-4474-A83A-9F1E16F40E6A}"/>
                </a:ext>
              </a:extLst>
            </p:cNvPr>
            <p:cNvSpPr/>
            <p:nvPr/>
          </p:nvSpPr>
          <p:spPr>
            <a:xfrm flipV="1">
              <a:off x="80351" y="3120350"/>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2">
                <a:alpha val="70000"/>
              </a:schemeClr>
            </a:solidFill>
            <a:ln w="9525" cap="flat">
              <a:noFill/>
              <a:prstDash val="solid"/>
              <a:miter/>
            </a:ln>
          </p:spPr>
          <p:txBody>
            <a:bodyPr rtlCol="0" anchor="ctr"/>
            <a:lstStyle/>
            <a:p>
              <a:endParaRPr lang="en-US" sz="1100"/>
            </a:p>
          </p:txBody>
        </p:sp>
        <p:sp>
          <p:nvSpPr>
            <p:cNvPr id="20" name="TextBox 19">
              <a:extLst>
                <a:ext uri="{FF2B5EF4-FFF2-40B4-BE49-F238E27FC236}">
                  <a16:creationId xmlns:a16="http://schemas.microsoft.com/office/drawing/2014/main" id="{E321D59D-ED04-4384-9701-F5482BFA86EB}"/>
                </a:ext>
              </a:extLst>
            </p:cNvPr>
            <p:cNvSpPr txBox="1"/>
            <p:nvPr/>
          </p:nvSpPr>
          <p:spPr>
            <a:xfrm>
              <a:off x="268354" y="3117449"/>
              <a:ext cx="761343" cy="1298404"/>
            </a:xfrm>
            <a:custGeom>
              <a:avLst/>
              <a:gdLst/>
              <a:ahLst/>
              <a:cxnLst/>
              <a:rect l="l" t="t" r="r" b="b"/>
              <a:pathLst>
                <a:path w="581030" h="740597">
                  <a:moveTo>
                    <a:pt x="54747" y="594747"/>
                  </a:moveTo>
                  <a:lnTo>
                    <a:pt x="49006" y="596561"/>
                  </a:lnTo>
                  <a:cubicBezTo>
                    <a:pt x="43299" y="598514"/>
                    <a:pt x="41452" y="599701"/>
                    <a:pt x="43466" y="600121"/>
                  </a:cubicBezTo>
                  <a:cubicBezTo>
                    <a:pt x="44109" y="603107"/>
                    <a:pt x="46115" y="603299"/>
                    <a:pt x="49484" y="600696"/>
                  </a:cubicBezTo>
                  <a:cubicBezTo>
                    <a:pt x="52926" y="600696"/>
                    <a:pt x="54647" y="599043"/>
                    <a:pt x="54647" y="595735"/>
                  </a:cubicBezTo>
                  <a:close/>
                  <a:moveTo>
                    <a:pt x="444139" y="79025"/>
                  </a:moveTo>
                  <a:cubicBezTo>
                    <a:pt x="442657" y="78605"/>
                    <a:pt x="440695" y="79171"/>
                    <a:pt x="438253" y="80720"/>
                  </a:cubicBezTo>
                  <a:cubicBezTo>
                    <a:pt x="426745" y="85541"/>
                    <a:pt x="421261" y="92555"/>
                    <a:pt x="421800" y="101761"/>
                  </a:cubicBezTo>
                  <a:cubicBezTo>
                    <a:pt x="422007" y="108449"/>
                    <a:pt x="426963" y="108894"/>
                    <a:pt x="436667" y="103099"/>
                  </a:cubicBezTo>
                  <a:cubicBezTo>
                    <a:pt x="447418" y="96267"/>
                    <a:pt x="450912" y="89647"/>
                    <a:pt x="447148" y="83240"/>
                  </a:cubicBezTo>
                  <a:cubicBezTo>
                    <a:pt x="446625" y="80850"/>
                    <a:pt x="445622" y="79445"/>
                    <a:pt x="444139" y="79025"/>
                  </a:cubicBezTo>
                  <a:close/>
                  <a:moveTo>
                    <a:pt x="277327" y="491"/>
                  </a:moveTo>
                  <a:cubicBezTo>
                    <a:pt x="304408" y="-857"/>
                    <a:pt x="336241" y="574"/>
                    <a:pt x="372828" y="4783"/>
                  </a:cubicBezTo>
                  <a:lnTo>
                    <a:pt x="402407" y="30583"/>
                  </a:lnTo>
                  <a:lnTo>
                    <a:pt x="427803" y="24720"/>
                  </a:lnTo>
                  <a:cubicBezTo>
                    <a:pt x="464224" y="40064"/>
                    <a:pt x="492346" y="64817"/>
                    <a:pt x="512169" y="98978"/>
                  </a:cubicBezTo>
                  <a:cubicBezTo>
                    <a:pt x="533360" y="135285"/>
                    <a:pt x="542245" y="176558"/>
                    <a:pt x="538824" y="222798"/>
                  </a:cubicBezTo>
                  <a:cubicBezTo>
                    <a:pt x="536833" y="241418"/>
                    <a:pt x="532640" y="258898"/>
                    <a:pt x="526243" y="275237"/>
                  </a:cubicBezTo>
                  <a:cubicBezTo>
                    <a:pt x="522334" y="283718"/>
                    <a:pt x="517503" y="292743"/>
                    <a:pt x="511749" y="302312"/>
                  </a:cubicBezTo>
                  <a:cubicBezTo>
                    <a:pt x="506814" y="310254"/>
                    <a:pt x="504144" y="315038"/>
                    <a:pt x="503740" y="316666"/>
                  </a:cubicBezTo>
                  <a:cubicBezTo>
                    <a:pt x="503222" y="316884"/>
                    <a:pt x="504917" y="319154"/>
                    <a:pt x="508825" y="323477"/>
                  </a:cubicBezTo>
                  <a:cubicBezTo>
                    <a:pt x="491843" y="355482"/>
                    <a:pt x="464509" y="387637"/>
                    <a:pt x="426823" y="419943"/>
                  </a:cubicBezTo>
                  <a:cubicBezTo>
                    <a:pt x="403413" y="440014"/>
                    <a:pt x="355794" y="472346"/>
                    <a:pt x="283968" y="516937"/>
                  </a:cubicBezTo>
                  <a:cubicBezTo>
                    <a:pt x="265887" y="536459"/>
                    <a:pt x="248469" y="552850"/>
                    <a:pt x="231715" y="566110"/>
                  </a:cubicBezTo>
                  <a:cubicBezTo>
                    <a:pt x="202821" y="587322"/>
                    <a:pt x="179390" y="600401"/>
                    <a:pt x="161423" y="605346"/>
                  </a:cubicBezTo>
                  <a:lnTo>
                    <a:pt x="241793" y="600479"/>
                  </a:lnTo>
                  <a:lnTo>
                    <a:pt x="254094" y="626823"/>
                  </a:lnTo>
                  <a:lnTo>
                    <a:pt x="280438" y="605346"/>
                  </a:lnTo>
                  <a:cubicBezTo>
                    <a:pt x="328305" y="608021"/>
                    <a:pt x="371247" y="608073"/>
                    <a:pt x="409265" y="605502"/>
                  </a:cubicBezTo>
                  <a:cubicBezTo>
                    <a:pt x="445873" y="602982"/>
                    <a:pt x="477199" y="597726"/>
                    <a:pt x="503242" y="589733"/>
                  </a:cubicBezTo>
                  <a:lnTo>
                    <a:pt x="581030" y="608083"/>
                  </a:lnTo>
                  <a:cubicBezTo>
                    <a:pt x="578283" y="625687"/>
                    <a:pt x="576603" y="643561"/>
                    <a:pt x="575992" y="661704"/>
                  </a:cubicBezTo>
                  <a:cubicBezTo>
                    <a:pt x="575359" y="678821"/>
                    <a:pt x="575738" y="699904"/>
                    <a:pt x="577127" y="724952"/>
                  </a:cubicBezTo>
                  <a:lnTo>
                    <a:pt x="516414" y="724952"/>
                  </a:lnTo>
                  <a:cubicBezTo>
                    <a:pt x="488557" y="724309"/>
                    <a:pt x="467313" y="724293"/>
                    <a:pt x="452685" y="724905"/>
                  </a:cubicBezTo>
                  <a:cubicBezTo>
                    <a:pt x="428414" y="726180"/>
                    <a:pt x="398400" y="729456"/>
                    <a:pt x="362642" y="734734"/>
                  </a:cubicBezTo>
                  <a:cubicBezTo>
                    <a:pt x="353716" y="726377"/>
                    <a:pt x="347500" y="721764"/>
                    <a:pt x="343996" y="720893"/>
                  </a:cubicBezTo>
                  <a:cubicBezTo>
                    <a:pt x="338263" y="717762"/>
                    <a:pt x="331234" y="720354"/>
                    <a:pt x="322909" y="728669"/>
                  </a:cubicBezTo>
                  <a:cubicBezTo>
                    <a:pt x="308176" y="729467"/>
                    <a:pt x="293480" y="729539"/>
                    <a:pt x="278820" y="728886"/>
                  </a:cubicBezTo>
                  <a:cubicBezTo>
                    <a:pt x="271055" y="728886"/>
                    <a:pt x="258692" y="728560"/>
                    <a:pt x="241730" y="727907"/>
                  </a:cubicBezTo>
                  <a:cubicBezTo>
                    <a:pt x="218849" y="727253"/>
                    <a:pt x="202847" y="727238"/>
                    <a:pt x="193723" y="727860"/>
                  </a:cubicBezTo>
                  <a:cubicBezTo>
                    <a:pt x="179489" y="728461"/>
                    <a:pt x="169111" y="730711"/>
                    <a:pt x="162589" y="734609"/>
                  </a:cubicBezTo>
                  <a:lnTo>
                    <a:pt x="4883" y="740597"/>
                  </a:lnTo>
                  <a:cubicBezTo>
                    <a:pt x="4883" y="717404"/>
                    <a:pt x="4556" y="693662"/>
                    <a:pt x="3903" y="669371"/>
                  </a:cubicBezTo>
                  <a:cubicBezTo>
                    <a:pt x="3260" y="642322"/>
                    <a:pt x="1959" y="609296"/>
                    <a:pt x="0" y="570293"/>
                  </a:cubicBezTo>
                  <a:cubicBezTo>
                    <a:pt x="23140" y="558972"/>
                    <a:pt x="58442" y="537604"/>
                    <a:pt x="105905" y="506191"/>
                  </a:cubicBezTo>
                  <a:cubicBezTo>
                    <a:pt x="139589" y="483112"/>
                    <a:pt x="183532" y="453062"/>
                    <a:pt x="237734" y="416039"/>
                  </a:cubicBezTo>
                  <a:cubicBezTo>
                    <a:pt x="247469" y="421244"/>
                    <a:pt x="257095" y="419803"/>
                    <a:pt x="266613" y="411716"/>
                  </a:cubicBezTo>
                  <a:cubicBezTo>
                    <a:pt x="276016" y="405133"/>
                    <a:pt x="282397" y="391421"/>
                    <a:pt x="285756" y="370583"/>
                  </a:cubicBezTo>
                  <a:cubicBezTo>
                    <a:pt x="314112" y="356752"/>
                    <a:pt x="338859" y="335846"/>
                    <a:pt x="359999" y="307864"/>
                  </a:cubicBezTo>
                  <a:cubicBezTo>
                    <a:pt x="381128" y="279270"/>
                    <a:pt x="393973" y="250008"/>
                    <a:pt x="398535" y="220076"/>
                  </a:cubicBezTo>
                  <a:lnTo>
                    <a:pt x="415704" y="205536"/>
                  </a:lnTo>
                  <a:lnTo>
                    <a:pt x="399126" y="201881"/>
                  </a:lnTo>
                  <a:lnTo>
                    <a:pt x="399126" y="178523"/>
                  </a:lnTo>
                  <a:cubicBezTo>
                    <a:pt x="389588" y="154968"/>
                    <a:pt x="373233" y="139121"/>
                    <a:pt x="350061" y="130982"/>
                  </a:cubicBezTo>
                  <a:cubicBezTo>
                    <a:pt x="338864" y="127406"/>
                    <a:pt x="319503" y="125617"/>
                    <a:pt x="291977" y="125617"/>
                  </a:cubicBezTo>
                  <a:lnTo>
                    <a:pt x="256644" y="125617"/>
                  </a:lnTo>
                  <a:cubicBezTo>
                    <a:pt x="258593" y="115208"/>
                    <a:pt x="257256" y="110636"/>
                    <a:pt x="252632" y="111901"/>
                  </a:cubicBezTo>
                  <a:cubicBezTo>
                    <a:pt x="247127" y="112212"/>
                    <a:pt x="244374" y="118738"/>
                    <a:pt x="244374" y="131480"/>
                  </a:cubicBezTo>
                  <a:lnTo>
                    <a:pt x="187223" y="128525"/>
                  </a:lnTo>
                  <a:cubicBezTo>
                    <a:pt x="167566" y="126587"/>
                    <a:pt x="153139" y="126270"/>
                    <a:pt x="143943" y="127577"/>
                  </a:cubicBezTo>
                  <a:cubicBezTo>
                    <a:pt x="130092" y="129298"/>
                    <a:pt x="114935" y="135425"/>
                    <a:pt x="98471" y="145958"/>
                  </a:cubicBezTo>
                  <a:lnTo>
                    <a:pt x="18537" y="149038"/>
                  </a:lnTo>
                  <a:cubicBezTo>
                    <a:pt x="21792" y="127224"/>
                    <a:pt x="23094" y="103519"/>
                    <a:pt x="22440" y="77921"/>
                  </a:cubicBezTo>
                  <a:cubicBezTo>
                    <a:pt x="22440" y="52666"/>
                    <a:pt x="21139" y="30650"/>
                    <a:pt x="18537" y="11874"/>
                  </a:cubicBezTo>
                  <a:lnTo>
                    <a:pt x="116651" y="6292"/>
                  </a:lnTo>
                  <a:cubicBezTo>
                    <a:pt x="125318" y="7079"/>
                    <a:pt x="134079" y="8153"/>
                    <a:pt x="142932" y="9511"/>
                  </a:cubicBezTo>
                  <a:cubicBezTo>
                    <a:pt x="147598" y="10102"/>
                    <a:pt x="154928" y="11548"/>
                    <a:pt x="164922" y="13850"/>
                  </a:cubicBezTo>
                  <a:cubicBezTo>
                    <a:pt x="175621" y="15892"/>
                    <a:pt x="182879" y="16913"/>
                    <a:pt x="186694" y="16913"/>
                  </a:cubicBezTo>
                  <a:cubicBezTo>
                    <a:pt x="190188" y="17566"/>
                    <a:pt x="192629" y="16104"/>
                    <a:pt x="194019" y="12528"/>
                  </a:cubicBezTo>
                  <a:cubicBezTo>
                    <a:pt x="224126" y="5177"/>
                    <a:pt x="251896" y="1165"/>
                    <a:pt x="277327" y="491"/>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36" name="Group 34">
              <a:extLst>
                <a:ext uri="{FF2B5EF4-FFF2-40B4-BE49-F238E27FC236}">
                  <a16:creationId xmlns:a16="http://schemas.microsoft.com/office/drawing/2014/main" id="{CC2B4BEE-4B2B-63ED-2960-C6896D43E81F}"/>
                </a:ext>
              </a:extLst>
            </p:cNvPr>
            <p:cNvGrpSpPr/>
            <p:nvPr/>
          </p:nvGrpSpPr>
          <p:grpSpPr>
            <a:xfrm>
              <a:off x="1279305" y="3297731"/>
              <a:ext cx="2862817" cy="1033178"/>
              <a:chOff x="4965552" y="1736224"/>
              <a:chExt cx="2232248" cy="906829"/>
            </a:xfrm>
          </p:grpSpPr>
          <p:sp>
            <p:nvSpPr>
              <p:cNvPr id="37" name="TextBox 36">
                <a:extLst>
                  <a:ext uri="{FF2B5EF4-FFF2-40B4-BE49-F238E27FC236}">
                    <a16:creationId xmlns:a16="http://schemas.microsoft.com/office/drawing/2014/main" id="{8B6D0AB8-837C-505A-3D80-4D6DA62C85D9}"/>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bg1"/>
                    </a:solidFill>
                    <a:latin typeface="+mn-lt"/>
                    <a:cs typeface="Arial" pitchFamily="34" charset="0"/>
                  </a:rPr>
                  <a:t>What are control and treatment conditions?</a:t>
                </a:r>
              </a:p>
              <a:p>
                <a:r>
                  <a:rPr lang="en-US" altLang="ko-KR" sz="1100" dirty="0">
                    <a:solidFill>
                      <a:schemeClr val="bg1"/>
                    </a:solidFill>
                    <a:latin typeface="+mn-lt"/>
                    <a:cs typeface="Arial" pitchFamily="34" charset="0"/>
                  </a:rPr>
                  <a:t>How to decide on design choices?</a:t>
                </a:r>
              </a:p>
              <a:p>
                <a:r>
                  <a:rPr lang="en-US" altLang="ko-KR" sz="1100" dirty="0">
                    <a:solidFill>
                      <a:schemeClr val="bg1"/>
                    </a:solidFill>
                    <a:latin typeface="+mn-lt"/>
                    <a:cs typeface="Arial" pitchFamily="34" charset="0"/>
                  </a:rPr>
                  <a:t>Understanding test population</a:t>
                </a:r>
                <a:endParaRPr lang="ko-KR" altLang="en-US" sz="1100" dirty="0">
                  <a:solidFill>
                    <a:schemeClr val="bg1"/>
                  </a:solidFill>
                  <a:latin typeface="+mn-lt"/>
                  <a:cs typeface="Arial" pitchFamily="34" charset="0"/>
                </a:endParaRPr>
              </a:p>
            </p:txBody>
          </p:sp>
          <p:sp>
            <p:nvSpPr>
              <p:cNvPr id="38" name="TextBox 37">
                <a:extLst>
                  <a:ext uri="{FF2B5EF4-FFF2-40B4-BE49-F238E27FC236}">
                    <a16:creationId xmlns:a16="http://schemas.microsoft.com/office/drawing/2014/main" id="{98AC1DFF-8180-D216-336E-9909641C6CCC}"/>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Designing Test</a:t>
                </a:r>
                <a:endParaRPr lang="ko-KR" altLang="en-US" sz="2400" b="1" dirty="0">
                  <a:solidFill>
                    <a:schemeClr val="bg1"/>
                  </a:solidFill>
                  <a:latin typeface="+mn-lt"/>
                  <a:cs typeface="Arial" pitchFamily="34" charset="0"/>
                </a:endParaRPr>
              </a:p>
            </p:txBody>
          </p:sp>
        </p:grpSp>
      </p:grpSp>
      <p:grpSp>
        <p:nvGrpSpPr>
          <p:cNvPr id="46" name="Group 45">
            <a:extLst>
              <a:ext uri="{FF2B5EF4-FFF2-40B4-BE49-F238E27FC236}">
                <a16:creationId xmlns:a16="http://schemas.microsoft.com/office/drawing/2014/main" id="{E1032C43-8E07-C43A-9EA7-E60622CEEBCD}"/>
              </a:ext>
            </a:extLst>
          </p:cNvPr>
          <p:cNvGrpSpPr/>
          <p:nvPr/>
        </p:nvGrpSpPr>
        <p:grpSpPr>
          <a:xfrm>
            <a:off x="4741382" y="1531229"/>
            <a:ext cx="4311380" cy="1349641"/>
            <a:chOff x="80351" y="4672121"/>
            <a:chExt cx="4311380" cy="1349641"/>
          </a:xfrm>
        </p:grpSpPr>
        <p:sp>
          <p:nvSpPr>
            <p:cNvPr id="6" name="Graphic 40">
              <a:extLst>
                <a:ext uri="{FF2B5EF4-FFF2-40B4-BE49-F238E27FC236}">
                  <a16:creationId xmlns:a16="http://schemas.microsoft.com/office/drawing/2014/main" id="{B6A2D43B-CC59-4F28-9971-10078B6FCA04}"/>
                </a:ext>
              </a:extLst>
            </p:cNvPr>
            <p:cNvSpPr/>
            <p:nvPr/>
          </p:nvSpPr>
          <p:spPr>
            <a:xfrm flipH="1">
              <a:off x="80351" y="4698870"/>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rgbClr val="92D050">
                <a:alpha val="70000"/>
              </a:srgbClr>
            </a:solidFill>
            <a:ln w="9525" cap="flat">
              <a:noFill/>
              <a:prstDash val="solid"/>
              <a:miter/>
            </a:ln>
          </p:spPr>
          <p:txBody>
            <a:bodyPr rtlCol="0" anchor="ctr"/>
            <a:lstStyle/>
            <a:p>
              <a:endParaRPr lang="en-US" sz="1100"/>
            </a:p>
          </p:txBody>
        </p:sp>
        <p:sp>
          <p:nvSpPr>
            <p:cNvPr id="21" name="TextBox 20">
              <a:extLst>
                <a:ext uri="{FF2B5EF4-FFF2-40B4-BE49-F238E27FC236}">
                  <a16:creationId xmlns:a16="http://schemas.microsoft.com/office/drawing/2014/main" id="{5227CD8F-D820-4484-B5CF-F1DEF4E8C868}"/>
                </a:ext>
              </a:extLst>
            </p:cNvPr>
            <p:cNvSpPr txBox="1"/>
            <p:nvPr/>
          </p:nvSpPr>
          <p:spPr>
            <a:xfrm>
              <a:off x="281767" y="4672121"/>
              <a:ext cx="734511" cy="1303621"/>
            </a:xfrm>
            <a:custGeom>
              <a:avLst/>
              <a:gdLst/>
              <a:ahLst/>
              <a:cxnLst/>
              <a:rect l="l" t="t" r="r" b="b"/>
              <a:pathLst>
                <a:path w="560550" h="743574">
                  <a:moveTo>
                    <a:pt x="61016" y="691698"/>
                  </a:moveTo>
                  <a:cubicBezTo>
                    <a:pt x="60752" y="691488"/>
                    <a:pt x="60376" y="692083"/>
                    <a:pt x="59889" y="693483"/>
                  </a:cubicBezTo>
                  <a:cubicBezTo>
                    <a:pt x="50807" y="696293"/>
                    <a:pt x="47826" y="698268"/>
                    <a:pt x="50946" y="699408"/>
                  </a:cubicBezTo>
                  <a:cubicBezTo>
                    <a:pt x="51641" y="702155"/>
                    <a:pt x="54176" y="702228"/>
                    <a:pt x="58551" y="699626"/>
                  </a:cubicBezTo>
                  <a:cubicBezTo>
                    <a:pt x="61153" y="699626"/>
                    <a:pt x="62128" y="697998"/>
                    <a:pt x="61475" y="694743"/>
                  </a:cubicBezTo>
                  <a:cubicBezTo>
                    <a:pt x="61433" y="692923"/>
                    <a:pt x="61280" y="691908"/>
                    <a:pt x="61016" y="691698"/>
                  </a:cubicBezTo>
                  <a:close/>
                  <a:moveTo>
                    <a:pt x="369120" y="48019"/>
                  </a:moveTo>
                  <a:cubicBezTo>
                    <a:pt x="367782" y="48286"/>
                    <a:pt x="366002" y="49158"/>
                    <a:pt x="363778" y="50636"/>
                  </a:cubicBezTo>
                  <a:cubicBezTo>
                    <a:pt x="352477" y="55612"/>
                    <a:pt x="346827" y="62849"/>
                    <a:pt x="346827" y="72345"/>
                  </a:cubicBezTo>
                  <a:cubicBezTo>
                    <a:pt x="346827" y="79375"/>
                    <a:pt x="351352" y="80297"/>
                    <a:pt x="360403" y="75113"/>
                  </a:cubicBezTo>
                  <a:cubicBezTo>
                    <a:pt x="371248" y="67162"/>
                    <a:pt x="375047" y="58468"/>
                    <a:pt x="371802" y="49034"/>
                  </a:cubicBezTo>
                  <a:cubicBezTo>
                    <a:pt x="371351" y="48090"/>
                    <a:pt x="370457" y="47752"/>
                    <a:pt x="369120" y="48019"/>
                  </a:cubicBezTo>
                  <a:close/>
                  <a:moveTo>
                    <a:pt x="304714" y="0"/>
                  </a:moveTo>
                  <a:cubicBezTo>
                    <a:pt x="366080" y="1421"/>
                    <a:pt x="417954" y="19305"/>
                    <a:pt x="460336" y="53653"/>
                  </a:cubicBezTo>
                  <a:cubicBezTo>
                    <a:pt x="500221" y="87285"/>
                    <a:pt x="521230" y="124811"/>
                    <a:pt x="523366" y="166229"/>
                  </a:cubicBezTo>
                  <a:lnTo>
                    <a:pt x="510770" y="212821"/>
                  </a:lnTo>
                  <a:lnTo>
                    <a:pt x="533226" y="205994"/>
                  </a:lnTo>
                  <a:cubicBezTo>
                    <a:pt x="531028" y="246313"/>
                    <a:pt x="518696" y="279293"/>
                    <a:pt x="496229" y="304932"/>
                  </a:cubicBezTo>
                  <a:cubicBezTo>
                    <a:pt x="481974" y="323759"/>
                    <a:pt x="459497" y="338030"/>
                    <a:pt x="428798" y="347745"/>
                  </a:cubicBezTo>
                  <a:lnTo>
                    <a:pt x="476090" y="362798"/>
                  </a:lnTo>
                  <a:lnTo>
                    <a:pt x="477117" y="375785"/>
                  </a:lnTo>
                  <a:lnTo>
                    <a:pt x="477412" y="374804"/>
                  </a:lnTo>
                  <a:cubicBezTo>
                    <a:pt x="499526" y="384342"/>
                    <a:pt x="517825" y="400158"/>
                    <a:pt x="532308" y="422251"/>
                  </a:cubicBezTo>
                  <a:cubicBezTo>
                    <a:pt x="547590" y="445164"/>
                    <a:pt x="557004" y="469030"/>
                    <a:pt x="560550" y="493850"/>
                  </a:cubicBezTo>
                  <a:lnTo>
                    <a:pt x="547968" y="601854"/>
                  </a:lnTo>
                  <a:lnTo>
                    <a:pt x="534190" y="603176"/>
                  </a:lnTo>
                  <a:lnTo>
                    <a:pt x="544936" y="605991"/>
                  </a:lnTo>
                  <a:cubicBezTo>
                    <a:pt x="527104" y="641842"/>
                    <a:pt x="502351" y="670436"/>
                    <a:pt x="470678" y="691772"/>
                  </a:cubicBezTo>
                  <a:cubicBezTo>
                    <a:pt x="451508" y="704338"/>
                    <a:pt x="425424" y="716893"/>
                    <a:pt x="392424" y="729438"/>
                  </a:cubicBezTo>
                  <a:lnTo>
                    <a:pt x="357713" y="719671"/>
                  </a:lnTo>
                  <a:lnTo>
                    <a:pt x="346096" y="735207"/>
                  </a:lnTo>
                  <a:cubicBezTo>
                    <a:pt x="325485" y="739779"/>
                    <a:pt x="304621" y="742397"/>
                    <a:pt x="283502" y="743061"/>
                  </a:cubicBezTo>
                  <a:cubicBezTo>
                    <a:pt x="269174" y="743735"/>
                    <a:pt x="246521" y="743745"/>
                    <a:pt x="215542" y="743092"/>
                  </a:cubicBezTo>
                  <a:lnTo>
                    <a:pt x="153212" y="743092"/>
                  </a:lnTo>
                  <a:cubicBezTo>
                    <a:pt x="153855" y="727800"/>
                    <a:pt x="152673" y="719023"/>
                    <a:pt x="149667" y="716763"/>
                  </a:cubicBezTo>
                  <a:cubicBezTo>
                    <a:pt x="147624" y="712202"/>
                    <a:pt x="142943" y="718049"/>
                    <a:pt x="135624" y="734305"/>
                  </a:cubicBezTo>
                  <a:cubicBezTo>
                    <a:pt x="122509" y="734305"/>
                    <a:pt x="111747" y="734632"/>
                    <a:pt x="103339" y="735285"/>
                  </a:cubicBezTo>
                  <a:cubicBezTo>
                    <a:pt x="97678" y="735285"/>
                    <a:pt x="89457" y="735285"/>
                    <a:pt x="78675" y="735285"/>
                  </a:cubicBezTo>
                  <a:cubicBezTo>
                    <a:pt x="66928" y="734632"/>
                    <a:pt x="57359" y="734305"/>
                    <a:pt x="49967" y="734305"/>
                  </a:cubicBezTo>
                  <a:cubicBezTo>
                    <a:pt x="38168" y="734305"/>
                    <a:pt x="21513" y="734958"/>
                    <a:pt x="0" y="736265"/>
                  </a:cubicBezTo>
                  <a:cubicBezTo>
                    <a:pt x="4583" y="707795"/>
                    <a:pt x="7185" y="683882"/>
                    <a:pt x="7807" y="664526"/>
                  </a:cubicBezTo>
                  <a:cubicBezTo>
                    <a:pt x="8460" y="647036"/>
                    <a:pt x="7807" y="625606"/>
                    <a:pt x="5848" y="600237"/>
                  </a:cubicBezTo>
                  <a:lnTo>
                    <a:pt x="61335" y="604451"/>
                  </a:lnTo>
                  <a:cubicBezTo>
                    <a:pt x="82827" y="606981"/>
                    <a:pt x="100042" y="608567"/>
                    <a:pt x="112981" y="609210"/>
                  </a:cubicBezTo>
                  <a:cubicBezTo>
                    <a:pt x="131954" y="610444"/>
                    <a:pt x="155498" y="610055"/>
                    <a:pt x="183615" y="608044"/>
                  </a:cubicBezTo>
                  <a:lnTo>
                    <a:pt x="186865" y="617157"/>
                  </a:lnTo>
                  <a:cubicBezTo>
                    <a:pt x="187716" y="618867"/>
                    <a:pt x="188535" y="619920"/>
                    <a:pt x="189323" y="620314"/>
                  </a:cubicBezTo>
                  <a:cubicBezTo>
                    <a:pt x="190774" y="621890"/>
                    <a:pt x="194029" y="622045"/>
                    <a:pt x="199089" y="620780"/>
                  </a:cubicBezTo>
                  <a:cubicBezTo>
                    <a:pt x="210597" y="621392"/>
                    <a:pt x="221716" y="621698"/>
                    <a:pt x="232447" y="621698"/>
                  </a:cubicBezTo>
                  <a:cubicBezTo>
                    <a:pt x="238190" y="621698"/>
                    <a:pt x="244343" y="621107"/>
                    <a:pt x="250906" y="619925"/>
                  </a:cubicBezTo>
                  <a:lnTo>
                    <a:pt x="262290" y="618961"/>
                  </a:lnTo>
                  <a:cubicBezTo>
                    <a:pt x="301313" y="617053"/>
                    <a:pt x="331239" y="611994"/>
                    <a:pt x="352068" y="603783"/>
                  </a:cubicBezTo>
                  <a:cubicBezTo>
                    <a:pt x="369516" y="596225"/>
                    <a:pt x="384731" y="584105"/>
                    <a:pt x="397711" y="567423"/>
                  </a:cubicBezTo>
                  <a:lnTo>
                    <a:pt x="414740" y="554562"/>
                  </a:lnTo>
                  <a:lnTo>
                    <a:pt x="407897" y="540224"/>
                  </a:lnTo>
                  <a:cubicBezTo>
                    <a:pt x="412459" y="514761"/>
                    <a:pt x="411811" y="493373"/>
                    <a:pt x="405953" y="476059"/>
                  </a:cubicBezTo>
                  <a:cubicBezTo>
                    <a:pt x="397742" y="456298"/>
                    <a:pt x="378236" y="440892"/>
                    <a:pt x="347433" y="429840"/>
                  </a:cubicBezTo>
                  <a:cubicBezTo>
                    <a:pt x="344634" y="429840"/>
                    <a:pt x="341654" y="428259"/>
                    <a:pt x="338491" y="425097"/>
                  </a:cubicBezTo>
                  <a:cubicBezTo>
                    <a:pt x="337838" y="424444"/>
                    <a:pt x="336630" y="423236"/>
                    <a:pt x="334868" y="421474"/>
                  </a:cubicBezTo>
                  <a:cubicBezTo>
                    <a:pt x="332556" y="418229"/>
                    <a:pt x="330555" y="416337"/>
                    <a:pt x="328865" y="415798"/>
                  </a:cubicBezTo>
                  <a:cubicBezTo>
                    <a:pt x="324531" y="414108"/>
                    <a:pt x="316968" y="415212"/>
                    <a:pt x="306176" y="419110"/>
                  </a:cubicBezTo>
                  <a:lnTo>
                    <a:pt x="260097" y="416062"/>
                  </a:lnTo>
                  <a:cubicBezTo>
                    <a:pt x="229533" y="414196"/>
                    <a:pt x="206771" y="413263"/>
                    <a:pt x="191811" y="413263"/>
                  </a:cubicBezTo>
                  <a:cubicBezTo>
                    <a:pt x="167084" y="412610"/>
                    <a:pt x="146411" y="413257"/>
                    <a:pt x="129792" y="415207"/>
                  </a:cubicBezTo>
                  <a:cubicBezTo>
                    <a:pt x="131741" y="391579"/>
                    <a:pt x="132716" y="370045"/>
                    <a:pt x="132716" y="350606"/>
                  </a:cubicBezTo>
                  <a:cubicBezTo>
                    <a:pt x="132716" y="329840"/>
                    <a:pt x="131741" y="306357"/>
                    <a:pt x="129792" y="280158"/>
                  </a:cubicBezTo>
                  <a:cubicBezTo>
                    <a:pt x="165830" y="282108"/>
                    <a:pt x="203951" y="283082"/>
                    <a:pt x="244157" y="283082"/>
                  </a:cubicBezTo>
                  <a:cubicBezTo>
                    <a:pt x="284694" y="283082"/>
                    <a:pt x="311982" y="281615"/>
                    <a:pt x="326019" y="278681"/>
                  </a:cubicBezTo>
                  <a:cubicBezTo>
                    <a:pt x="337548" y="275229"/>
                    <a:pt x="348911" y="268194"/>
                    <a:pt x="360108" y="257578"/>
                  </a:cubicBezTo>
                  <a:cubicBezTo>
                    <a:pt x="366277" y="251419"/>
                    <a:pt x="373752" y="242063"/>
                    <a:pt x="382533" y="229508"/>
                  </a:cubicBezTo>
                  <a:lnTo>
                    <a:pt x="385457" y="228528"/>
                  </a:lnTo>
                  <a:cubicBezTo>
                    <a:pt x="382201" y="223396"/>
                    <a:pt x="382077" y="217310"/>
                    <a:pt x="385083" y="210271"/>
                  </a:cubicBezTo>
                  <a:cubicBezTo>
                    <a:pt x="387188" y="206092"/>
                    <a:pt x="391081" y="201567"/>
                    <a:pt x="396762" y="196694"/>
                  </a:cubicBezTo>
                  <a:cubicBezTo>
                    <a:pt x="398338" y="195377"/>
                    <a:pt x="399126" y="195243"/>
                    <a:pt x="399126" y="196290"/>
                  </a:cubicBezTo>
                  <a:cubicBezTo>
                    <a:pt x="399769" y="196497"/>
                    <a:pt x="398271" y="195362"/>
                    <a:pt x="394632" y="192884"/>
                  </a:cubicBezTo>
                  <a:cubicBezTo>
                    <a:pt x="393854" y="184331"/>
                    <a:pt x="392512" y="178385"/>
                    <a:pt x="390604" y="175047"/>
                  </a:cubicBezTo>
                  <a:cubicBezTo>
                    <a:pt x="388116" y="170578"/>
                    <a:pt x="382844" y="165778"/>
                    <a:pt x="374788" y="160646"/>
                  </a:cubicBezTo>
                  <a:cubicBezTo>
                    <a:pt x="373119" y="153389"/>
                    <a:pt x="362974" y="146966"/>
                    <a:pt x="344354" y="141378"/>
                  </a:cubicBezTo>
                  <a:cubicBezTo>
                    <a:pt x="328969" y="136557"/>
                    <a:pt x="309887" y="134473"/>
                    <a:pt x="287110" y="135126"/>
                  </a:cubicBezTo>
                  <a:cubicBezTo>
                    <a:pt x="281812" y="131871"/>
                    <a:pt x="274000" y="130243"/>
                    <a:pt x="263674" y="130243"/>
                  </a:cubicBezTo>
                  <a:cubicBezTo>
                    <a:pt x="256956" y="130243"/>
                    <a:pt x="244914" y="130860"/>
                    <a:pt x="227548" y="132094"/>
                  </a:cubicBezTo>
                  <a:cubicBezTo>
                    <a:pt x="211219" y="133462"/>
                    <a:pt x="199395" y="134147"/>
                    <a:pt x="192075" y="134147"/>
                  </a:cubicBezTo>
                  <a:cubicBezTo>
                    <a:pt x="178504" y="134800"/>
                    <a:pt x="167551" y="134800"/>
                    <a:pt x="159215" y="134147"/>
                  </a:cubicBezTo>
                  <a:lnTo>
                    <a:pt x="119606" y="137039"/>
                  </a:lnTo>
                  <a:cubicBezTo>
                    <a:pt x="106377" y="137672"/>
                    <a:pt x="95719" y="138610"/>
                    <a:pt x="87632" y="139854"/>
                  </a:cubicBezTo>
                  <a:cubicBezTo>
                    <a:pt x="73169" y="141171"/>
                    <a:pt x="53715" y="143830"/>
                    <a:pt x="29268" y="147832"/>
                  </a:cubicBezTo>
                  <a:lnTo>
                    <a:pt x="31227" y="126604"/>
                  </a:lnTo>
                  <a:cubicBezTo>
                    <a:pt x="35157" y="104065"/>
                    <a:pt x="37432" y="87441"/>
                    <a:pt x="38054" y="76731"/>
                  </a:cubicBezTo>
                  <a:cubicBezTo>
                    <a:pt x="39361" y="59801"/>
                    <a:pt x="37733" y="40703"/>
                    <a:pt x="33171" y="19440"/>
                  </a:cubicBezTo>
                  <a:cubicBezTo>
                    <a:pt x="51584" y="22042"/>
                    <a:pt x="64989" y="23343"/>
                    <a:pt x="73387" y="23343"/>
                  </a:cubicBezTo>
                  <a:cubicBezTo>
                    <a:pt x="78301" y="23343"/>
                    <a:pt x="84698" y="22783"/>
                    <a:pt x="92578" y="21663"/>
                  </a:cubicBezTo>
                  <a:cubicBezTo>
                    <a:pt x="96476" y="20679"/>
                    <a:pt x="101312" y="19616"/>
                    <a:pt x="107087" y="18475"/>
                  </a:cubicBezTo>
                  <a:cubicBezTo>
                    <a:pt x="113245" y="18475"/>
                    <a:pt x="119912" y="18475"/>
                    <a:pt x="127086" y="18475"/>
                  </a:cubicBezTo>
                  <a:lnTo>
                    <a:pt x="134754" y="22463"/>
                  </a:lnTo>
                  <a:lnTo>
                    <a:pt x="159610" y="16007"/>
                  </a:lnTo>
                  <a:cubicBezTo>
                    <a:pt x="183446" y="10307"/>
                    <a:pt x="203941" y="6952"/>
                    <a:pt x="221094" y="5941"/>
                  </a:cubicBezTo>
                  <a:cubicBezTo>
                    <a:pt x="234323" y="5246"/>
                    <a:pt x="249097" y="5915"/>
                    <a:pt x="265415" y="7947"/>
                  </a:cubicBezTo>
                  <a:cubicBezTo>
                    <a:pt x="273430" y="8486"/>
                    <a:pt x="279106" y="8522"/>
                    <a:pt x="282444" y="8056"/>
                  </a:cubicBezTo>
                  <a:cubicBezTo>
                    <a:pt x="289142" y="7444"/>
                    <a:pt x="296565" y="4759"/>
                    <a:pt x="304714" y="0"/>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39" name="Group 34">
              <a:extLst>
                <a:ext uri="{FF2B5EF4-FFF2-40B4-BE49-F238E27FC236}">
                  <a16:creationId xmlns:a16="http://schemas.microsoft.com/office/drawing/2014/main" id="{5549ADAF-7B38-85FD-2AAC-2BE45CCC9E79}"/>
                </a:ext>
              </a:extLst>
            </p:cNvPr>
            <p:cNvGrpSpPr/>
            <p:nvPr/>
          </p:nvGrpSpPr>
          <p:grpSpPr>
            <a:xfrm>
              <a:off x="1229452" y="4876255"/>
              <a:ext cx="2862817" cy="1033178"/>
              <a:chOff x="4965552" y="1736224"/>
              <a:chExt cx="2232248" cy="906829"/>
            </a:xfrm>
          </p:grpSpPr>
          <p:sp>
            <p:nvSpPr>
              <p:cNvPr id="40" name="TextBox 39">
                <a:extLst>
                  <a:ext uri="{FF2B5EF4-FFF2-40B4-BE49-F238E27FC236}">
                    <a16:creationId xmlns:a16="http://schemas.microsoft.com/office/drawing/2014/main" id="{96DE3E64-A354-B61D-D1D0-7B11F5C9F782}"/>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bg1"/>
                    </a:solidFill>
                    <a:latin typeface="+mn-lt"/>
                    <a:cs typeface="Arial" pitchFamily="34" charset="0"/>
                  </a:rPr>
                  <a:t>Qualtrics</a:t>
                </a:r>
              </a:p>
              <a:p>
                <a:r>
                  <a:rPr lang="en-US" altLang="ko-KR" sz="1100" dirty="0">
                    <a:solidFill>
                      <a:schemeClr val="bg1"/>
                    </a:solidFill>
                    <a:latin typeface="+mn-lt"/>
                    <a:cs typeface="Arial" pitchFamily="34" charset="0"/>
                  </a:rPr>
                  <a:t>Loop11</a:t>
                </a:r>
              </a:p>
              <a:p>
                <a:r>
                  <a:rPr lang="en-US" altLang="ko-KR" sz="1100" dirty="0">
                    <a:solidFill>
                      <a:schemeClr val="bg1"/>
                    </a:solidFill>
                    <a:latin typeface="+mn-lt"/>
                    <a:cs typeface="Arial" pitchFamily="34" charset="0"/>
                  </a:rPr>
                  <a:t>Maze</a:t>
                </a:r>
                <a:endParaRPr lang="ko-KR" altLang="en-US" sz="1100" dirty="0">
                  <a:solidFill>
                    <a:schemeClr val="bg1"/>
                  </a:solidFill>
                  <a:latin typeface="+mn-lt"/>
                  <a:cs typeface="Arial" pitchFamily="34" charset="0"/>
                </a:endParaRPr>
              </a:p>
            </p:txBody>
          </p:sp>
          <p:sp>
            <p:nvSpPr>
              <p:cNvPr id="41" name="TextBox 40">
                <a:extLst>
                  <a:ext uri="{FF2B5EF4-FFF2-40B4-BE49-F238E27FC236}">
                    <a16:creationId xmlns:a16="http://schemas.microsoft.com/office/drawing/2014/main" id="{7A2CB7A2-0F8C-5754-C652-395487AE7C03}"/>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Web UX Tools</a:t>
                </a:r>
                <a:endParaRPr lang="ko-KR" altLang="en-US" sz="2800" b="1" dirty="0">
                  <a:solidFill>
                    <a:schemeClr val="bg1"/>
                  </a:solidFill>
                  <a:latin typeface="+mn-lt"/>
                  <a:cs typeface="Arial" pitchFamily="34" charset="0"/>
                </a:endParaRPr>
              </a:p>
            </p:txBody>
          </p:sp>
        </p:grpSp>
      </p:grpSp>
      <p:grpSp>
        <p:nvGrpSpPr>
          <p:cNvPr id="45" name="Group 44">
            <a:extLst>
              <a:ext uri="{FF2B5EF4-FFF2-40B4-BE49-F238E27FC236}">
                <a16:creationId xmlns:a16="http://schemas.microsoft.com/office/drawing/2014/main" id="{BF3EA642-B388-0D94-3E68-327718A89D64}"/>
              </a:ext>
            </a:extLst>
          </p:cNvPr>
          <p:cNvGrpSpPr/>
          <p:nvPr/>
        </p:nvGrpSpPr>
        <p:grpSpPr>
          <a:xfrm>
            <a:off x="4741382" y="3055571"/>
            <a:ext cx="4311380" cy="1322893"/>
            <a:chOff x="4752268" y="1541826"/>
            <a:chExt cx="4311380" cy="1322893"/>
          </a:xfrm>
        </p:grpSpPr>
        <p:sp>
          <p:nvSpPr>
            <p:cNvPr id="7" name="Graphic 40">
              <a:extLst>
                <a:ext uri="{FF2B5EF4-FFF2-40B4-BE49-F238E27FC236}">
                  <a16:creationId xmlns:a16="http://schemas.microsoft.com/office/drawing/2014/main" id="{AA386DF8-81C2-489D-A60C-BBE8BA95D316}"/>
                </a:ext>
              </a:extLst>
            </p:cNvPr>
            <p:cNvSpPr/>
            <p:nvPr/>
          </p:nvSpPr>
          <p:spPr>
            <a:xfrm flipV="1">
              <a:off x="4752268" y="1541826"/>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4">
                <a:alpha val="70000"/>
              </a:schemeClr>
            </a:solidFill>
            <a:ln w="9525" cap="flat">
              <a:noFill/>
              <a:prstDash val="solid"/>
              <a:miter/>
            </a:ln>
          </p:spPr>
          <p:txBody>
            <a:bodyPr rtlCol="0" anchor="ctr"/>
            <a:lstStyle/>
            <a:p>
              <a:endParaRPr lang="en-US" sz="1100"/>
            </a:p>
          </p:txBody>
        </p:sp>
        <p:sp>
          <p:nvSpPr>
            <p:cNvPr id="22" name="TextBox 21">
              <a:extLst>
                <a:ext uri="{FF2B5EF4-FFF2-40B4-BE49-F238E27FC236}">
                  <a16:creationId xmlns:a16="http://schemas.microsoft.com/office/drawing/2014/main" id="{8E5DCA56-8C63-463F-B556-B189009C4A83}"/>
                </a:ext>
              </a:extLst>
            </p:cNvPr>
            <p:cNvSpPr txBox="1"/>
            <p:nvPr/>
          </p:nvSpPr>
          <p:spPr>
            <a:xfrm>
              <a:off x="4911104" y="1544792"/>
              <a:ext cx="851292" cy="1319927"/>
            </a:xfrm>
            <a:custGeom>
              <a:avLst/>
              <a:gdLst/>
              <a:ahLst/>
              <a:cxnLst/>
              <a:rect l="l" t="t" r="r" b="b"/>
              <a:pathLst>
                <a:path w="649674" h="752873">
                  <a:moveTo>
                    <a:pt x="600938" y="575520"/>
                  </a:moveTo>
                  <a:lnTo>
                    <a:pt x="595272" y="577325"/>
                  </a:lnTo>
                  <a:cubicBezTo>
                    <a:pt x="589603" y="579362"/>
                    <a:pt x="587982" y="580805"/>
                    <a:pt x="590408" y="581652"/>
                  </a:cubicBezTo>
                  <a:cubicBezTo>
                    <a:pt x="591206" y="584814"/>
                    <a:pt x="593684" y="585094"/>
                    <a:pt x="597842" y="582492"/>
                  </a:cubicBezTo>
                  <a:cubicBezTo>
                    <a:pt x="600434" y="582492"/>
                    <a:pt x="601408" y="580838"/>
                    <a:pt x="600765" y="577531"/>
                  </a:cubicBezTo>
                  <a:close/>
                  <a:moveTo>
                    <a:pt x="380029" y="209228"/>
                  </a:moveTo>
                  <a:lnTo>
                    <a:pt x="369921" y="229849"/>
                  </a:lnTo>
                  <a:cubicBezTo>
                    <a:pt x="357293" y="242477"/>
                    <a:pt x="347739" y="252917"/>
                    <a:pt x="341259" y="261169"/>
                  </a:cubicBezTo>
                  <a:cubicBezTo>
                    <a:pt x="328144" y="276244"/>
                    <a:pt x="315149" y="295232"/>
                    <a:pt x="302272" y="318134"/>
                  </a:cubicBezTo>
                  <a:lnTo>
                    <a:pt x="286332" y="322115"/>
                  </a:lnTo>
                  <a:lnTo>
                    <a:pt x="286332" y="335769"/>
                  </a:lnTo>
                  <a:lnTo>
                    <a:pt x="166291" y="489884"/>
                  </a:lnTo>
                  <a:lnTo>
                    <a:pt x="219663" y="489884"/>
                  </a:lnTo>
                  <a:lnTo>
                    <a:pt x="221343" y="502558"/>
                  </a:lnTo>
                  <a:lnTo>
                    <a:pt x="224811" y="488904"/>
                  </a:lnTo>
                  <a:cubicBezTo>
                    <a:pt x="241285" y="490853"/>
                    <a:pt x="256515" y="491827"/>
                    <a:pt x="270501" y="491827"/>
                  </a:cubicBezTo>
                  <a:cubicBezTo>
                    <a:pt x="280205" y="491827"/>
                    <a:pt x="291557" y="491262"/>
                    <a:pt x="304558" y="490132"/>
                  </a:cubicBezTo>
                  <a:cubicBezTo>
                    <a:pt x="318160" y="488764"/>
                    <a:pt x="328326" y="487701"/>
                    <a:pt x="335054" y="486944"/>
                  </a:cubicBezTo>
                  <a:cubicBezTo>
                    <a:pt x="344935" y="486944"/>
                    <a:pt x="353141" y="487924"/>
                    <a:pt x="359672" y="489884"/>
                  </a:cubicBezTo>
                  <a:lnTo>
                    <a:pt x="362269" y="488360"/>
                  </a:lnTo>
                  <a:cubicBezTo>
                    <a:pt x="369734" y="486068"/>
                    <a:pt x="374088" y="484518"/>
                    <a:pt x="375332" y="483710"/>
                  </a:cubicBezTo>
                  <a:cubicBezTo>
                    <a:pt x="375571" y="483575"/>
                    <a:pt x="375690" y="482009"/>
                    <a:pt x="375690" y="479013"/>
                  </a:cubicBezTo>
                  <a:lnTo>
                    <a:pt x="384477" y="448066"/>
                  </a:lnTo>
                  <a:lnTo>
                    <a:pt x="376623" y="447428"/>
                  </a:lnTo>
                  <a:cubicBezTo>
                    <a:pt x="374052" y="425470"/>
                    <a:pt x="373420" y="405647"/>
                    <a:pt x="374726" y="387960"/>
                  </a:cubicBezTo>
                  <a:cubicBezTo>
                    <a:pt x="374726" y="378525"/>
                    <a:pt x="375701" y="365986"/>
                    <a:pt x="377650" y="350341"/>
                  </a:cubicBezTo>
                  <a:cubicBezTo>
                    <a:pt x="378946" y="340523"/>
                    <a:pt x="379594" y="334079"/>
                    <a:pt x="379594" y="331011"/>
                  </a:cubicBezTo>
                  <a:cubicBezTo>
                    <a:pt x="379594" y="325765"/>
                    <a:pt x="379272" y="321058"/>
                    <a:pt x="378629" y="316890"/>
                  </a:cubicBezTo>
                  <a:cubicBezTo>
                    <a:pt x="381232" y="308710"/>
                    <a:pt x="382533" y="291946"/>
                    <a:pt x="382533" y="266597"/>
                  </a:cubicBezTo>
                  <a:cubicBezTo>
                    <a:pt x="381900" y="239828"/>
                    <a:pt x="381066" y="220705"/>
                    <a:pt x="380029" y="209228"/>
                  </a:cubicBezTo>
                  <a:close/>
                  <a:moveTo>
                    <a:pt x="478963" y="48493"/>
                  </a:moveTo>
                  <a:cubicBezTo>
                    <a:pt x="477576" y="47770"/>
                    <a:pt x="475820" y="48147"/>
                    <a:pt x="473695" y="49624"/>
                  </a:cubicBezTo>
                  <a:cubicBezTo>
                    <a:pt x="462394" y="54600"/>
                    <a:pt x="456744" y="61837"/>
                    <a:pt x="456744" y="71334"/>
                  </a:cubicBezTo>
                  <a:cubicBezTo>
                    <a:pt x="456744" y="77710"/>
                    <a:pt x="461269" y="78638"/>
                    <a:pt x="470320" y="74117"/>
                  </a:cubicBezTo>
                  <a:cubicBezTo>
                    <a:pt x="481165" y="66663"/>
                    <a:pt x="485063" y="59945"/>
                    <a:pt x="482015" y="53963"/>
                  </a:cubicBezTo>
                  <a:cubicBezTo>
                    <a:pt x="481367" y="51039"/>
                    <a:pt x="480350" y="49216"/>
                    <a:pt x="478963" y="48493"/>
                  </a:cubicBezTo>
                  <a:close/>
                  <a:moveTo>
                    <a:pt x="400603" y="0"/>
                  </a:moveTo>
                  <a:cubicBezTo>
                    <a:pt x="422883" y="1949"/>
                    <a:pt x="444313" y="2923"/>
                    <a:pt x="464893" y="2923"/>
                  </a:cubicBezTo>
                  <a:cubicBezTo>
                    <a:pt x="484799" y="2923"/>
                    <a:pt x="503450" y="1949"/>
                    <a:pt x="520847" y="0"/>
                  </a:cubicBezTo>
                  <a:lnTo>
                    <a:pt x="515901" y="120694"/>
                  </a:lnTo>
                  <a:lnTo>
                    <a:pt x="526710" y="137365"/>
                  </a:lnTo>
                  <a:cubicBezTo>
                    <a:pt x="526710" y="143285"/>
                    <a:pt x="526227" y="149132"/>
                    <a:pt x="525263" y="154907"/>
                  </a:cubicBezTo>
                  <a:cubicBezTo>
                    <a:pt x="523397" y="157716"/>
                    <a:pt x="521479" y="161091"/>
                    <a:pt x="519509" y="165031"/>
                  </a:cubicBezTo>
                  <a:cubicBezTo>
                    <a:pt x="517343" y="168255"/>
                    <a:pt x="516088" y="170562"/>
                    <a:pt x="515746" y="171951"/>
                  </a:cubicBezTo>
                  <a:cubicBezTo>
                    <a:pt x="515238" y="174356"/>
                    <a:pt x="515461" y="177052"/>
                    <a:pt x="516415" y="180038"/>
                  </a:cubicBezTo>
                  <a:lnTo>
                    <a:pt x="520100" y="192883"/>
                  </a:lnTo>
                  <a:cubicBezTo>
                    <a:pt x="523211" y="201426"/>
                    <a:pt x="524766" y="208373"/>
                    <a:pt x="524766" y="213722"/>
                  </a:cubicBezTo>
                  <a:cubicBezTo>
                    <a:pt x="525408" y="220575"/>
                    <a:pt x="524040" y="229465"/>
                    <a:pt x="520660" y="240393"/>
                  </a:cubicBezTo>
                  <a:lnTo>
                    <a:pt x="519680" y="340886"/>
                  </a:lnTo>
                  <a:lnTo>
                    <a:pt x="511065" y="362051"/>
                  </a:lnTo>
                  <a:lnTo>
                    <a:pt x="520847" y="375223"/>
                  </a:lnTo>
                  <a:lnTo>
                    <a:pt x="520847" y="489884"/>
                  </a:lnTo>
                  <a:lnTo>
                    <a:pt x="575137" y="489884"/>
                  </a:lnTo>
                  <a:lnTo>
                    <a:pt x="580327" y="495055"/>
                  </a:lnTo>
                  <a:lnTo>
                    <a:pt x="587593" y="488904"/>
                  </a:lnTo>
                  <a:cubicBezTo>
                    <a:pt x="595908" y="489598"/>
                    <a:pt x="603357" y="489692"/>
                    <a:pt x="609941" y="489184"/>
                  </a:cubicBezTo>
                  <a:cubicBezTo>
                    <a:pt x="614596" y="488520"/>
                    <a:pt x="620759" y="487229"/>
                    <a:pt x="628431" y="485311"/>
                  </a:cubicBezTo>
                  <a:lnTo>
                    <a:pt x="649674" y="484021"/>
                  </a:lnTo>
                  <a:cubicBezTo>
                    <a:pt x="646917" y="512677"/>
                    <a:pt x="644879" y="536823"/>
                    <a:pt x="643563" y="556459"/>
                  </a:cubicBezTo>
                  <a:cubicBezTo>
                    <a:pt x="641696" y="579516"/>
                    <a:pt x="641131" y="600101"/>
                    <a:pt x="641868" y="618213"/>
                  </a:cubicBezTo>
                  <a:cubicBezTo>
                    <a:pt x="619681" y="616233"/>
                    <a:pt x="599283" y="614932"/>
                    <a:pt x="580673" y="614310"/>
                  </a:cubicBezTo>
                  <a:cubicBezTo>
                    <a:pt x="560892" y="613657"/>
                    <a:pt x="541276" y="613812"/>
                    <a:pt x="521826" y="614777"/>
                  </a:cubicBezTo>
                  <a:lnTo>
                    <a:pt x="521826" y="637870"/>
                  </a:lnTo>
                  <a:lnTo>
                    <a:pt x="514999" y="641416"/>
                  </a:lnTo>
                  <a:lnTo>
                    <a:pt x="521826" y="647886"/>
                  </a:lnTo>
                  <a:lnTo>
                    <a:pt x="521826" y="699205"/>
                  </a:lnTo>
                  <a:cubicBezTo>
                    <a:pt x="518861" y="699205"/>
                    <a:pt x="517197" y="699863"/>
                    <a:pt x="516834" y="701180"/>
                  </a:cubicBezTo>
                  <a:cubicBezTo>
                    <a:pt x="515611" y="707338"/>
                    <a:pt x="516845" y="712092"/>
                    <a:pt x="520536" y="715441"/>
                  </a:cubicBezTo>
                  <a:lnTo>
                    <a:pt x="529633" y="752873"/>
                  </a:lnTo>
                  <a:cubicBezTo>
                    <a:pt x="505860" y="750924"/>
                    <a:pt x="481014" y="749949"/>
                    <a:pt x="455096" y="749949"/>
                  </a:cubicBezTo>
                  <a:cubicBezTo>
                    <a:pt x="429125" y="749949"/>
                    <a:pt x="404284" y="750924"/>
                    <a:pt x="380573" y="752873"/>
                  </a:cubicBezTo>
                  <a:cubicBezTo>
                    <a:pt x="383891" y="730645"/>
                    <a:pt x="386193" y="713149"/>
                    <a:pt x="387478" y="700387"/>
                  </a:cubicBezTo>
                  <a:cubicBezTo>
                    <a:pt x="388090" y="690631"/>
                    <a:pt x="387416" y="682555"/>
                    <a:pt x="385456" y="676158"/>
                  </a:cubicBezTo>
                  <a:lnTo>
                    <a:pt x="400137" y="669533"/>
                  </a:lnTo>
                  <a:lnTo>
                    <a:pt x="384477" y="665910"/>
                  </a:lnTo>
                  <a:lnTo>
                    <a:pt x="384477" y="618213"/>
                  </a:lnTo>
                  <a:cubicBezTo>
                    <a:pt x="384632" y="618213"/>
                    <a:pt x="380439" y="617856"/>
                    <a:pt x="371896" y="617140"/>
                  </a:cubicBezTo>
                  <a:cubicBezTo>
                    <a:pt x="366878" y="616508"/>
                    <a:pt x="359791" y="615891"/>
                    <a:pt x="350637" y="615290"/>
                  </a:cubicBezTo>
                  <a:cubicBezTo>
                    <a:pt x="334370" y="613984"/>
                    <a:pt x="321711" y="613004"/>
                    <a:pt x="312660" y="612351"/>
                  </a:cubicBezTo>
                  <a:cubicBezTo>
                    <a:pt x="299981" y="612351"/>
                    <a:pt x="285798" y="613330"/>
                    <a:pt x="270112" y="615290"/>
                  </a:cubicBezTo>
                  <a:lnTo>
                    <a:pt x="264109" y="602584"/>
                  </a:lnTo>
                  <a:lnTo>
                    <a:pt x="250051" y="623097"/>
                  </a:lnTo>
                  <a:lnTo>
                    <a:pt x="173118" y="621122"/>
                  </a:lnTo>
                  <a:cubicBezTo>
                    <a:pt x="141341" y="619183"/>
                    <a:pt x="116879" y="618213"/>
                    <a:pt x="99731" y="618213"/>
                  </a:cubicBezTo>
                  <a:cubicBezTo>
                    <a:pt x="67954" y="617560"/>
                    <a:pt x="34711" y="617887"/>
                    <a:pt x="0" y="619193"/>
                  </a:cubicBezTo>
                  <a:lnTo>
                    <a:pt x="0" y="497815"/>
                  </a:lnTo>
                  <a:cubicBezTo>
                    <a:pt x="17801" y="488173"/>
                    <a:pt x="34094" y="473057"/>
                    <a:pt x="48878" y="452467"/>
                  </a:cubicBezTo>
                  <a:cubicBezTo>
                    <a:pt x="56954" y="442089"/>
                    <a:pt x="68162" y="424516"/>
                    <a:pt x="82500" y="399748"/>
                  </a:cubicBezTo>
                  <a:cubicBezTo>
                    <a:pt x="90307" y="385430"/>
                    <a:pt x="96559" y="375135"/>
                    <a:pt x="101255" y="368863"/>
                  </a:cubicBezTo>
                  <a:cubicBezTo>
                    <a:pt x="107517" y="359833"/>
                    <a:pt x="114292" y="353747"/>
                    <a:pt x="121581" y="350605"/>
                  </a:cubicBezTo>
                  <a:lnTo>
                    <a:pt x="144426" y="348273"/>
                  </a:lnTo>
                  <a:lnTo>
                    <a:pt x="134659" y="343530"/>
                  </a:lnTo>
                  <a:cubicBezTo>
                    <a:pt x="153207" y="309482"/>
                    <a:pt x="173548" y="278898"/>
                    <a:pt x="195683" y="251776"/>
                  </a:cubicBezTo>
                  <a:cubicBezTo>
                    <a:pt x="203469" y="240434"/>
                    <a:pt x="215008" y="226547"/>
                    <a:pt x="230300" y="210114"/>
                  </a:cubicBezTo>
                  <a:cubicBezTo>
                    <a:pt x="244867" y="193329"/>
                    <a:pt x="254239" y="181443"/>
                    <a:pt x="258417" y="174455"/>
                  </a:cubicBezTo>
                  <a:cubicBezTo>
                    <a:pt x="263093" y="167457"/>
                    <a:pt x="265431" y="157862"/>
                    <a:pt x="265431" y="145669"/>
                  </a:cubicBezTo>
                  <a:cubicBezTo>
                    <a:pt x="278287" y="135830"/>
                    <a:pt x="289095" y="125603"/>
                    <a:pt x="297856" y="114986"/>
                  </a:cubicBezTo>
                  <a:cubicBezTo>
                    <a:pt x="307052" y="103935"/>
                    <a:pt x="313842" y="93318"/>
                    <a:pt x="318228" y="83137"/>
                  </a:cubicBezTo>
                  <a:cubicBezTo>
                    <a:pt x="336693" y="71505"/>
                    <a:pt x="352451" y="58545"/>
                    <a:pt x="365504" y="44259"/>
                  </a:cubicBezTo>
                  <a:cubicBezTo>
                    <a:pt x="373269" y="35851"/>
                    <a:pt x="381610" y="25281"/>
                    <a:pt x="390526" y="12550"/>
                  </a:cubicBezTo>
                  <a:close/>
                </a:path>
              </a:pathLst>
            </a:custGeom>
            <a:solidFill>
              <a:srgbClr val="FFFF00"/>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42" name="Group 34">
              <a:extLst>
                <a:ext uri="{FF2B5EF4-FFF2-40B4-BE49-F238E27FC236}">
                  <a16:creationId xmlns:a16="http://schemas.microsoft.com/office/drawing/2014/main" id="{60379CEC-3884-2B5A-D9D6-13BFC0BFF46B}"/>
                </a:ext>
              </a:extLst>
            </p:cNvPr>
            <p:cNvGrpSpPr/>
            <p:nvPr/>
          </p:nvGrpSpPr>
          <p:grpSpPr>
            <a:xfrm>
              <a:off x="5930859" y="1714998"/>
              <a:ext cx="2902686" cy="905946"/>
              <a:chOff x="4755044" y="1717434"/>
              <a:chExt cx="2263335" cy="795156"/>
            </a:xfrm>
          </p:grpSpPr>
          <p:sp>
            <p:nvSpPr>
              <p:cNvPr id="43" name="TextBox 42">
                <a:extLst>
                  <a:ext uri="{FF2B5EF4-FFF2-40B4-BE49-F238E27FC236}">
                    <a16:creationId xmlns:a16="http://schemas.microsoft.com/office/drawing/2014/main" id="{6DF10CAB-EC1D-27C3-A860-D7902CEF8DCE}"/>
                  </a:ext>
                </a:extLst>
              </p:cNvPr>
              <p:cNvSpPr txBox="1"/>
              <p:nvPr/>
            </p:nvSpPr>
            <p:spPr>
              <a:xfrm>
                <a:off x="4786131" y="2134397"/>
                <a:ext cx="2232248" cy="378193"/>
              </a:xfrm>
              <a:prstGeom prst="rect">
                <a:avLst/>
              </a:prstGeom>
              <a:noFill/>
            </p:spPr>
            <p:txBody>
              <a:bodyPr wrap="square" rtlCol="0">
                <a:spAutoFit/>
              </a:bodyPr>
              <a:lstStyle/>
              <a:p>
                <a:r>
                  <a:rPr lang="en-US" altLang="ko-KR" sz="1100" dirty="0">
                    <a:solidFill>
                      <a:srgbClr val="FFFF00"/>
                    </a:solidFill>
                    <a:latin typeface="+mn-lt"/>
                    <a:cs typeface="Arial" pitchFamily="34" charset="0"/>
                  </a:rPr>
                  <a:t>Web Analytics</a:t>
                </a:r>
              </a:p>
              <a:p>
                <a:r>
                  <a:rPr lang="en-US" altLang="ko-KR" sz="1100" dirty="0">
                    <a:solidFill>
                      <a:srgbClr val="FFFF00"/>
                    </a:solidFill>
                    <a:latin typeface="+mn-lt"/>
                    <a:cs typeface="Arial" pitchFamily="34" charset="0"/>
                  </a:rPr>
                  <a:t>Multivariate Test</a:t>
                </a:r>
              </a:p>
            </p:txBody>
          </p:sp>
          <p:sp>
            <p:nvSpPr>
              <p:cNvPr id="44" name="TextBox 43">
                <a:extLst>
                  <a:ext uri="{FF2B5EF4-FFF2-40B4-BE49-F238E27FC236}">
                    <a16:creationId xmlns:a16="http://schemas.microsoft.com/office/drawing/2014/main" id="{783D165B-6132-AB29-F900-F547ED5C6D80}"/>
                  </a:ext>
                </a:extLst>
              </p:cNvPr>
              <p:cNvSpPr txBox="1"/>
              <p:nvPr/>
            </p:nvSpPr>
            <p:spPr>
              <a:xfrm>
                <a:off x="4755044" y="1717434"/>
                <a:ext cx="2232248" cy="405207"/>
              </a:xfrm>
              <a:prstGeom prst="rect">
                <a:avLst/>
              </a:prstGeom>
              <a:noFill/>
            </p:spPr>
            <p:txBody>
              <a:bodyPr wrap="square" rtlCol="0">
                <a:spAutoFit/>
              </a:bodyPr>
              <a:lstStyle/>
              <a:p>
                <a:r>
                  <a:rPr lang="en-US" altLang="ko-KR" sz="2400" b="1" dirty="0">
                    <a:solidFill>
                      <a:srgbClr val="FFFF00"/>
                    </a:solidFill>
                    <a:latin typeface="+mn-lt"/>
                    <a:cs typeface="Arial" pitchFamily="34" charset="0"/>
                  </a:rPr>
                  <a:t>Different tests</a:t>
                </a:r>
                <a:endParaRPr lang="ko-KR" altLang="en-US" sz="2400" b="1" dirty="0">
                  <a:solidFill>
                    <a:srgbClr val="FFFF00"/>
                  </a:solidFill>
                  <a:latin typeface="+mn-lt"/>
                  <a:cs typeface="Arial" pitchFamily="34" charset="0"/>
                </a:endParaRPr>
              </a:p>
            </p:txBody>
          </p:sp>
        </p:grpSp>
      </p:grpSp>
      <p:pic>
        <p:nvPicPr>
          <p:cNvPr id="49" name="Picture 4" descr="j0256665">
            <a:extLst>
              <a:ext uri="{FF2B5EF4-FFF2-40B4-BE49-F238E27FC236}">
                <a16:creationId xmlns:a16="http://schemas.microsoft.com/office/drawing/2014/main" id="{3E19405A-E600-BD90-1FCC-2D6CBAFA556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51382" y="4804080"/>
            <a:ext cx="1712266" cy="212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02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dirty="0">
                <a:latin typeface="Tahoma" charset="0"/>
              </a:rPr>
              <a:t>Web Analytics</a:t>
            </a:r>
          </a:p>
        </p:txBody>
      </p:sp>
      <p:sp>
        <p:nvSpPr>
          <p:cNvPr id="101378" name="Content Placeholder 8"/>
          <p:cNvSpPr>
            <a:spLocks noGrp="1"/>
          </p:cNvSpPr>
          <p:nvPr>
            <p:ph idx="1"/>
          </p:nvPr>
        </p:nvSpPr>
        <p:spPr>
          <a:xfrm>
            <a:off x="304800" y="914400"/>
            <a:ext cx="8610600" cy="3189514"/>
          </a:xfrm>
        </p:spPr>
        <p:txBody>
          <a:bodyPr>
            <a:normAutofit fontScale="77500" lnSpcReduction="20000"/>
          </a:bodyPr>
          <a:lstStyle/>
          <a:p>
            <a:pPr>
              <a:spcBef>
                <a:spcPts val="600"/>
              </a:spcBef>
              <a:spcAft>
                <a:spcPts val="600"/>
              </a:spcAft>
            </a:pPr>
            <a:r>
              <a:rPr lang="en-SG" b="1" dirty="0">
                <a:latin typeface="Noto Sans" charset="0"/>
                <a:ea typeface="Noto Sans" charset="0"/>
                <a:cs typeface="Noto Sans" charset="0"/>
              </a:rPr>
              <a:t>Analytics</a:t>
            </a:r>
            <a:r>
              <a:rPr lang="en-SG" dirty="0">
                <a:latin typeface="Noto Sans" charset="0"/>
                <a:ea typeface="Noto Sans" charset="0"/>
                <a:cs typeface="Noto Sans" charset="0"/>
              </a:rPr>
              <a:t> is a method for evaluating user traffic through a system. When used to examine traffic on a website or part of a website, the analytics are known as web analytics.</a:t>
            </a:r>
          </a:p>
          <a:p>
            <a:pPr lvl="1">
              <a:spcBef>
                <a:spcPts val="600"/>
              </a:spcBef>
              <a:spcAft>
                <a:spcPts val="600"/>
              </a:spcAft>
            </a:pPr>
            <a:r>
              <a:rPr lang="en-SG" b="1" dirty="0">
                <a:latin typeface="Noto Sans" charset="0"/>
                <a:ea typeface="Noto Sans" charset="0"/>
                <a:cs typeface="Noto Sans" charset="0"/>
              </a:rPr>
              <a:t>Web analytics </a:t>
            </a:r>
            <a:r>
              <a:rPr lang="en-SG" dirty="0">
                <a:latin typeface="Noto Sans" charset="0"/>
                <a:ea typeface="Noto Sans" charset="0"/>
                <a:cs typeface="Noto Sans" charset="0"/>
              </a:rPr>
              <a:t>data </a:t>
            </a:r>
            <a:r>
              <a:rPr lang="en-SG" b="1" dirty="0">
                <a:latin typeface="Noto Sans" charset="0"/>
                <a:ea typeface="Noto Sans" charset="0"/>
                <a:cs typeface="Noto Sans" charset="0"/>
              </a:rPr>
              <a:t>tracks users’ behaviour </a:t>
            </a:r>
            <a:r>
              <a:rPr lang="en-SG" dirty="0">
                <a:latin typeface="Noto Sans" charset="0"/>
                <a:ea typeface="Noto Sans" charset="0"/>
                <a:cs typeface="Noto Sans" charset="0"/>
              </a:rPr>
              <a:t>closely, such as how long people stay on a web page, </a:t>
            </a:r>
            <a:br>
              <a:rPr lang="en-SG" dirty="0">
                <a:latin typeface="Noto Sans" charset="0"/>
                <a:ea typeface="Noto Sans" charset="0"/>
                <a:cs typeface="Noto Sans" charset="0"/>
              </a:rPr>
            </a:br>
            <a:r>
              <a:rPr lang="en-SG" dirty="0">
                <a:latin typeface="Noto Sans" charset="0"/>
                <a:ea typeface="Noto Sans" charset="0"/>
                <a:cs typeface="Noto Sans" charset="0"/>
              </a:rPr>
              <a:t>where they spend most of their time, </a:t>
            </a:r>
            <a:br>
              <a:rPr lang="en-SG" dirty="0">
                <a:latin typeface="Noto Sans" charset="0"/>
                <a:ea typeface="Noto Sans" charset="0"/>
                <a:cs typeface="Noto Sans" charset="0"/>
              </a:rPr>
            </a:br>
            <a:r>
              <a:rPr lang="en-SG" dirty="0">
                <a:latin typeface="Noto Sans" charset="0"/>
                <a:ea typeface="Noto Sans" charset="0"/>
                <a:cs typeface="Noto Sans" charset="0"/>
              </a:rPr>
              <a:t>which other sites they came from, </a:t>
            </a:r>
            <a:br>
              <a:rPr lang="en-SG" dirty="0">
                <a:latin typeface="Noto Sans" charset="0"/>
                <a:ea typeface="Noto Sans" charset="0"/>
                <a:cs typeface="Noto Sans" charset="0"/>
              </a:rPr>
            </a:br>
            <a:r>
              <a:rPr lang="en-SG" dirty="0">
                <a:latin typeface="Noto Sans" charset="0"/>
                <a:ea typeface="Noto Sans" charset="0"/>
                <a:cs typeface="Noto Sans" charset="0"/>
              </a:rPr>
              <a:t>what adverts they looked at and for how long. </a:t>
            </a:r>
          </a:p>
          <a:p>
            <a:pPr lvl="1">
              <a:spcBef>
                <a:spcPts val="600"/>
              </a:spcBef>
              <a:spcAft>
                <a:spcPts val="600"/>
              </a:spcAft>
            </a:pPr>
            <a:r>
              <a:rPr lang="en-SG" dirty="0">
                <a:latin typeface="Noto Sans" charset="0"/>
                <a:ea typeface="Noto Sans" charset="0"/>
                <a:cs typeface="Noto Sans" charset="0"/>
              </a:rPr>
              <a:t>For example, Google Analytics, Adobe Analytics, Open Web Analytics</a:t>
            </a:r>
            <a:br>
              <a:rPr lang="en-SG" dirty="0">
                <a:latin typeface="Noto Sans" charset="0"/>
                <a:ea typeface="Noto Sans" charset="0"/>
                <a:cs typeface="Noto Sans" charset="0"/>
              </a:rPr>
            </a:br>
            <a:endParaRPr lang="en-SG" dirty="0">
              <a:latin typeface="Noto Sans" charset="0"/>
              <a:ea typeface="Noto Sans" charset="0"/>
              <a:cs typeface="Noto Sans" charset="0"/>
            </a:endParaRPr>
          </a:p>
        </p:txBody>
      </p:sp>
      <p:sp>
        <p:nvSpPr>
          <p:cNvPr id="2" name="Footer Placeholder 1">
            <a:extLst>
              <a:ext uri="{FF2B5EF4-FFF2-40B4-BE49-F238E27FC236}">
                <a16:creationId xmlns:a16="http://schemas.microsoft.com/office/drawing/2014/main" id="{8872F67E-04FF-98F9-D4C1-F4819FD0D503}"/>
              </a:ext>
            </a:extLst>
          </p:cNvPr>
          <p:cNvSpPr>
            <a:spLocks noGrp="1"/>
          </p:cNvSpPr>
          <p:nvPr>
            <p:ph type="ftr" sz="quarter" idx="3"/>
          </p:nvPr>
        </p:nvSpPr>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9F9F3477-D228-10FC-AECE-CACBDAC036A0}"/>
              </a:ext>
            </a:extLst>
          </p:cNvPr>
          <p:cNvSpPr>
            <a:spLocks noGrp="1"/>
          </p:cNvSpPr>
          <p:nvPr>
            <p:ph type="sldNum" sz="quarter" idx="4"/>
          </p:nvPr>
        </p:nvSpPr>
        <p:spPr/>
        <p:txBody>
          <a:bodyPr/>
          <a:lstStyle/>
          <a:p>
            <a:fld id="{B720622F-670E-0E4A-8DEA-78DB96BED1E2}" type="slidenum">
              <a:rPr lang="en-US" smtClean="0"/>
              <a:pPr/>
              <a:t>36</a:t>
            </a:fld>
            <a:endParaRPr lang="en-US"/>
          </a:p>
        </p:txBody>
      </p:sp>
      <p:pic>
        <p:nvPicPr>
          <p:cNvPr id="9" name="Picture 8" descr="Chart, line chart&#10;&#10;Description automatically generated">
            <a:extLst>
              <a:ext uri="{FF2B5EF4-FFF2-40B4-BE49-F238E27FC236}">
                <a16:creationId xmlns:a16="http://schemas.microsoft.com/office/drawing/2014/main" id="{2D37607B-2E6B-4340-8692-5C556D6FF6C1}"/>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295636" y="3857902"/>
            <a:ext cx="6840760" cy="2803248"/>
          </a:xfrm>
          <a:prstGeom prst="rect">
            <a:avLst/>
          </a:prstGeom>
        </p:spPr>
      </p:pic>
    </p:spTree>
    <p:extLst>
      <p:ext uri="{BB962C8B-B14F-4D97-AF65-F5344CB8AC3E}">
        <p14:creationId xmlns:p14="http://schemas.microsoft.com/office/powerpoint/2010/main" val="667113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wrap="square" anchor="ctr">
            <a:normAutofit fontScale="90000"/>
          </a:bodyPr>
          <a:lstStyle/>
          <a:p>
            <a:r>
              <a:rPr lang="en-US" dirty="0"/>
              <a:t>How to get </a:t>
            </a:r>
            <a:r>
              <a:rPr lang="en-US" b="1" i="1" dirty="0"/>
              <a:t>Valuable Insights</a:t>
            </a:r>
            <a:r>
              <a:rPr lang="en-US" dirty="0"/>
              <a:t> (IS211 Project)</a:t>
            </a:r>
            <a:endParaRPr lang="en-US" b="1" i="1" dirty="0"/>
          </a:p>
        </p:txBody>
      </p:sp>
      <p:sp>
        <p:nvSpPr>
          <p:cNvPr id="97282" name="Content Placeholder 8"/>
          <p:cNvSpPr>
            <a:spLocks noGrp="1"/>
          </p:cNvSpPr>
          <p:nvPr>
            <p:ph idx="1"/>
          </p:nvPr>
        </p:nvSpPr>
        <p:spPr>
          <a:xfrm>
            <a:off x="304800" y="914400"/>
            <a:ext cx="5246914" cy="5562600"/>
          </a:xfrm>
        </p:spPr>
        <p:txBody>
          <a:bodyPr wrap="square" anchor="t">
            <a:normAutofit/>
          </a:bodyPr>
          <a:lstStyle/>
          <a:p>
            <a:pPr>
              <a:lnSpc>
                <a:spcPct val="90000"/>
              </a:lnSpc>
            </a:pPr>
            <a:r>
              <a:rPr lang="en-SG" dirty="0"/>
              <a:t>Focus on an </a:t>
            </a:r>
            <a:r>
              <a:rPr lang="en-SG" b="1" dirty="0"/>
              <a:t>important</a:t>
            </a:r>
            <a:endParaRPr lang="en-SG" dirty="0"/>
          </a:p>
          <a:p>
            <a:pPr lvl="1">
              <a:lnSpc>
                <a:spcPct val="90000"/>
              </a:lnSpc>
            </a:pPr>
            <a:r>
              <a:rPr lang="en-SG" dirty="0"/>
              <a:t>part of the problem Or the first breakdown </a:t>
            </a:r>
          </a:p>
          <a:p>
            <a:pPr lvl="1">
              <a:lnSpc>
                <a:spcPct val="90000"/>
              </a:lnSpc>
            </a:pPr>
            <a:r>
              <a:rPr lang="en-SG" b="1" dirty="0"/>
              <a:t>Not</a:t>
            </a:r>
            <a:r>
              <a:rPr lang="en-SG" dirty="0"/>
              <a:t> the entire prototype</a:t>
            </a:r>
          </a:p>
          <a:p>
            <a:pPr lvl="2">
              <a:lnSpc>
                <a:spcPct val="90000"/>
              </a:lnSpc>
            </a:pPr>
            <a:r>
              <a:rPr lang="en-SG" dirty="0"/>
              <a:t>May be on one screen/view</a:t>
            </a:r>
          </a:p>
          <a:p>
            <a:pPr lvl="2">
              <a:lnSpc>
                <a:spcPct val="90000"/>
              </a:lnSpc>
            </a:pPr>
            <a:r>
              <a:rPr lang="en-SG" dirty="0"/>
              <a:t>Or on navigation style</a:t>
            </a:r>
            <a:endParaRPr lang="en-US" sz="1800" dirty="0"/>
          </a:p>
          <a:p>
            <a:pPr>
              <a:lnSpc>
                <a:spcPct val="90000"/>
              </a:lnSpc>
            </a:pPr>
            <a:r>
              <a:rPr lang="en-SG" b="1" dirty="0"/>
              <a:t>Not</a:t>
            </a:r>
            <a:r>
              <a:rPr lang="en-SG" dirty="0"/>
              <a:t> be too many independent changes between A and B</a:t>
            </a:r>
            <a:endParaRPr lang="en-US" sz="2200" b="1" dirty="0"/>
          </a:p>
          <a:p>
            <a:pPr>
              <a:lnSpc>
                <a:spcPct val="90000"/>
              </a:lnSpc>
            </a:pPr>
            <a:r>
              <a:rPr lang="en-SG" b="1" dirty="0"/>
              <a:t>Not</a:t>
            </a:r>
            <a:r>
              <a:rPr lang="en-SG" dirty="0"/>
              <a:t> obvious which is better</a:t>
            </a:r>
          </a:p>
          <a:p>
            <a:pPr lvl="1">
              <a:lnSpc>
                <a:spcPct val="90000"/>
              </a:lnSpc>
            </a:pPr>
            <a:r>
              <a:rPr lang="en-US" sz="2000" dirty="0"/>
              <a:t>Compare two good alternatives</a:t>
            </a:r>
          </a:p>
          <a:p>
            <a:pPr lvl="1">
              <a:lnSpc>
                <a:spcPct val="90000"/>
              </a:lnSpc>
            </a:pPr>
            <a:r>
              <a:rPr lang="en-US" sz="2000" dirty="0"/>
              <a:t>Make a </a:t>
            </a:r>
            <a:r>
              <a:rPr lang="en-US" sz="2000" b="1" dirty="0"/>
              <a:t>fair</a:t>
            </a:r>
            <a:r>
              <a:rPr lang="en-US" sz="2000" dirty="0"/>
              <a:t> test between conditions</a:t>
            </a:r>
          </a:p>
          <a:p>
            <a:pPr lvl="1">
              <a:lnSpc>
                <a:spcPct val="90000"/>
              </a:lnSpc>
            </a:pPr>
            <a:r>
              <a:rPr lang="en-US" sz="2000" dirty="0"/>
              <a:t>Make tasks </a:t>
            </a:r>
            <a:r>
              <a:rPr lang="en-US" sz="2000" b="1" dirty="0"/>
              <a:t>realistic</a:t>
            </a:r>
          </a:p>
        </p:txBody>
      </p:sp>
      <p:sp>
        <p:nvSpPr>
          <p:cNvPr id="2" name="Footer Placeholder 1">
            <a:extLst>
              <a:ext uri="{FF2B5EF4-FFF2-40B4-BE49-F238E27FC236}">
                <a16:creationId xmlns:a16="http://schemas.microsoft.com/office/drawing/2014/main" id="{6E175ED9-06D1-21B9-A156-BDF0F1178A48}"/>
              </a:ext>
            </a:extLst>
          </p:cNvPr>
          <p:cNvSpPr>
            <a:spLocks noGrp="1"/>
          </p:cNvSpPr>
          <p:nvPr>
            <p:ph type="ftr" sz="quarter" idx="3"/>
          </p:nvPr>
        </p:nvSpPr>
        <p:spPr/>
        <p:txBody>
          <a:bodyPr/>
          <a:lstStyle/>
          <a:p>
            <a:pPr>
              <a:defRPr/>
            </a:pPr>
            <a:r>
              <a:rPr lang="en-US"/>
              <a:t>Interaction Design and Prototyping</a:t>
            </a:r>
            <a:endParaRPr lang="en-US" dirty="0"/>
          </a:p>
        </p:txBody>
      </p:sp>
      <p:sp>
        <p:nvSpPr>
          <p:cNvPr id="4" name="Slide Number Placeholder 2">
            <a:extLst>
              <a:ext uri="{FF2B5EF4-FFF2-40B4-BE49-F238E27FC236}">
                <a16:creationId xmlns:a16="http://schemas.microsoft.com/office/drawing/2014/main" id="{84D4A8DA-29C7-EC65-344E-F03547F2467C}"/>
              </a:ext>
            </a:extLst>
          </p:cNvPr>
          <p:cNvSpPr>
            <a:spLocks noGrp="1"/>
          </p:cNvSpPr>
          <p:nvPr>
            <p:ph type="sldNum" sz="quarter" idx="4"/>
          </p:nvPr>
        </p:nvSpPr>
        <p:spPr/>
        <p:txBody>
          <a:bodyPr/>
          <a:lstStyle/>
          <a:p>
            <a:fld id="{B720622F-670E-0E4A-8DEA-78DB96BED1E2}" type="slidenum">
              <a:rPr lang="en-US" smtClean="0"/>
              <a:pPr/>
              <a:t>37</a:t>
            </a:fld>
            <a:endParaRPr lang="en-US"/>
          </a:p>
        </p:txBody>
      </p:sp>
      <p:pic>
        <p:nvPicPr>
          <p:cNvPr id="3" name="Picture 2" descr="A bench in front of a body of water&#10;&#10;Description automatically generated">
            <a:extLst>
              <a:ext uri="{FF2B5EF4-FFF2-40B4-BE49-F238E27FC236}">
                <a16:creationId xmlns:a16="http://schemas.microsoft.com/office/drawing/2014/main" id="{B05BC960-3328-8F45-B3DC-88CBDEE5C24E}"/>
              </a:ext>
            </a:extLst>
          </p:cNvPr>
          <p:cNvPicPr>
            <a:picLocks noChangeAspect="1"/>
          </p:cNvPicPr>
          <p:nvPr/>
        </p:nvPicPr>
        <p:blipFill rotWithShape="1">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p:blipFill>
        <p:spPr>
          <a:xfrm>
            <a:off x="5355322" y="1234424"/>
            <a:ext cx="3636278" cy="4782852"/>
          </a:xfrm>
          <a:prstGeom prst="rect">
            <a:avLst/>
          </a:prstGeom>
          <a:noFill/>
        </p:spPr>
      </p:pic>
    </p:spTree>
    <p:extLst>
      <p:ext uri="{BB962C8B-B14F-4D97-AF65-F5344CB8AC3E}">
        <p14:creationId xmlns:p14="http://schemas.microsoft.com/office/powerpoint/2010/main" val="4134258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794A-7A1C-E441-8B66-982DCD587C7B}"/>
              </a:ext>
            </a:extLst>
          </p:cNvPr>
          <p:cNvSpPr>
            <a:spLocks noGrp="1"/>
          </p:cNvSpPr>
          <p:nvPr>
            <p:ph type="title"/>
          </p:nvPr>
        </p:nvSpPr>
        <p:spPr/>
        <p:txBody>
          <a:bodyPr/>
          <a:lstStyle/>
          <a:p>
            <a:r>
              <a:rPr lang="en-US" dirty="0"/>
              <a:t>A/B Testing vs Multivariate Testing</a:t>
            </a:r>
          </a:p>
        </p:txBody>
      </p:sp>
      <p:sp>
        <p:nvSpPr>
          <p:cNvPr id="3" name="Content Placeholder 2">
            <a:extLst>
              <a:ext uri="{FF2B5EF4-FFF2-40B4-BE49-F238E27FC236}">
                <a16:creationId xmlns:a16="http://schemas.microsoft.com/office/drawing/2014/main" id="{586000AA-BDAB-704F-907C-3DAA33AC3D41}"/>
              </a:ext>
            </a:extLst>
          </p:cNvPr>
          <p:cNvSpPr>
            <a:spLocks noGrp="1"/>
          </p:cNvSpPr>
          <p:nvPr>
            <p:ph idx="1"/>
          </p:nvPr>
        </p:nvSpPr>
        <p:spPr>
          <a:xfrm>
            <a:off x="304800" y="914400"/>
            <a:ext cx="8610600" cy="2645229"/>
          </a:xfrm>
        </p:spPr>
        <p:txBody>
          <a:bodyPr>
            <a:normAutofit fontScale="77500" lnSpcReduction="20000"/>
          </a:bodyPr>
          <a:lstStyle/>
          <a:p>
            <a:r>
              <a:rPr lang="en-US" dirty="0"/>
              <a:t>Both methods test design variations against each other by dividing live site (or application) traffic across variations</a:t>
            </a:r>
          </a:p>
          <a:p>
            <a:r>
              <a:rPr lang="en-US" dirty="0"/>
              <a:t>A/B test: two different UI design</a:t>
            </a:r>
          </a:p>
          <a:p>
            <a:r>
              <a:rPr lang="en-US" dirty="0"/>
              <a:t>Multivariate: every combination of UI design choices</a:t>
            </a:r>
          </a:p>
          <a:p>
            <a:pPr lvl="1"/>
            <a:r>
              <a:rPr lang="en-US" dirty="0"/>
              <a:t>manipulating a small set of variables. Different layouts, different copy, different navigation, different visual design, and so on. </a:t>
            </a:r>
          </a:p>
          <a:p>
            <a:pPr lvl="1"/>
            <a:r>
              <a:rPr lang="en-US" dirty="0"/>
              <a:t>more traffic is typically required to run a multivariate test</a:t>
            </a:r>
          </a:p>
          <a:p>
            <a:pPr lvl="1"/>
            <a:r>
              <a:rPr lang="en-US" dirty="0"/>
              <a:t>all combinations of the variants must make sense together</a:t>
            </a:r>
          </a:p>
          <a:p>
            <a:endParaRPr lang="en-US" dirty="0"/>
          </a:p>
        </p:txBody>
      </p:sp>
      <p:sp>
        <p:nvSpPr>
          <p:cNvPr id="6" name="Footer Placeholder 1">
            <a:extLst>
              <a:ext uri="{FF2B5EF4-FFF2-40B4-BE49-F238E27FC236}">
                <a16:creationId xmlns:a16="http://schemas.microsoft.com/office/drawing/2014/main" id="{759A89A2-A6FB-C1E6-67C8-7DB59761BE8A}"/>
              </a:ext>
            </a:extLst>
          </p:cNvPr>
          <p:cNvSpPr>
            <a:spLocks noGrp="1"/>
          </p:cNvSpPr>
          <p:nvPr>
            <p:ph type="ftr" sz="quarter" idx="3"/>
          </p:nvPr>
        </p:nvSpPr>
        <p:spPr/>
        <p:txBody>
          <a:bodyPr/>
          <a:lstStyle/>
          <a:p>
            <a:pPr>
              <a:defRPr/>
            </a:pPr>
            <a:r>
              <a:rPr lang="en-US"/>
              <a:t>Interaction Design and Prototyping</a:t>
            </a:r>
            <a:endParaRPr lang="en-US" dirty="0"/>
          </a:p>
        </p:txBody>
      </p:sp>
      <p:sp>
        <p:nvSpPr>
          <p:cNvPr id="7" name="Slide Number Placeholder 2">
            <a:extLst>
              <a:ext uri="{FF2B5EF4-FFF2-40B4-BE49-F238E27FC236}">
                <a16:creationId xmlns:a16="http://schemas.microsoft.com/office/drawing/2014/main" id="{CE361EB3-5D4F-F6FC-70B9-93ED3FBAC7B6}"/>
              </a:ext>
            </a:extLst>
          </p:cNvPr>
          <p:cNvSpPr>
            <a:spLocks noGrp="1"/>
          </p:cNvSpPr>
          <p:nvPr>
            <p:ph type="sldNum" sz="quarter" idx="4"/>
          </p:nvPr>
        </p:nvSpPr>
        <p:spPr/>
        <p:txBody>
          <a:bodyPr/>
          <a:lstStyle/>
          <a:p>
            <a:fld id="{B720622F-670E-0E4A-8DEA-78DB96BED1E2}" type="slidenum">
              <a:rPr lang="en-US" smtClean="0"/>
              <a:pPr/>
              <a:t>38</a:t>
            </a:fld>
            <a:endParaRPr lang="en-US"/>
          </a:p>
        </p:txBody>
      </p:sp>
      <p:pic>
        <p:nvPicPr>
          <p:cNvPr id="9" name="Picture 8" descr="A person smiling for the camera&#10;&#10;Description automatically generated with medium confidence">
            <a:extLst>
              <a:ext uri="{FF2B5EF4-FFF2-40B4-BE49-F238E27FC236}">
                <a16:creationId xmlns:a16="http://schemas.microsoft.com/office/drawing/2014/main" id="{94DF51A0-7F63-A644-8335-9FF5A8272D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9672" y="3379735"/>
            <a:ext cx="6286500" cy="3281415"/>
          </a:xfrm>
          <a:prstGeom prst="rect">
            <a:avLst/>
          </a:prstGeom>
        </p:spPr>
      </p:pic>
    </p:spTree>
    <p:extLst>
      <p:ext uri="{BB962C8B-B14F-4D97-AF65-F5344CB8AC3E}">
        <p14:creationId xmlns:p14="http://schemas.microsoft.com/office/powerpoint/2010/main" val="4284951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CD4-764E-E94B-98E0-C77D50F78275}"/>
              </a:ext>
            </a:extLst>
          </p:cNvPr>
          <p:cNvSpPr>
            <a:spLocks noGrp="1"/>
          </p:cNvSpPr>
          <p:nvPr>
            <p:ph type="title"/>
          </p:nvPr>
        </p:nvSpPr>
        <p:spPr/>
        <p:txBody>
          <a:bodyPr>
            <a:normAutofit fontScale="90000"/>
          </a:bodyPr>
          <a:lstStyle/>
          <a:p>
            <a:r>
              <a:rPr lang="en-SG" sz="2700" dirty="0"/>
              <a:t>A/B Testing vs. Multivariate Testing for Design Optimization</a:t>
            </a:r>
            <a:br>
              <a:rPr lang="en-SG" dirty="0"/>
            </a:br>
            <a:r>
              <a:rPr lang="en-SG" sz="1100" dirty="0"/>
              <a:t>https://</a:t>
            </a:r>
            <a:r>
              <a:rPr lang="en-SG" sz="1100" dirty="0" err="1"/>
              <a:t>www.youtube.com</a:t>
            </a:r>
            <a:r>
              <a:rPr lang="en-SG" sz="1100" dirty="0"/>
              <a:t>/</a:t>
            </a:r>
            <a:r>
              <a:rPr lang="en-SG" sz="1100" dirty="0" err="1"/>
              <a:t>watch?v</a:t>
            </a:r>
            <a:r>
              <a:rPr lang="en-SG" sz="1100" dirty="0"/>
              <a:t>=fp6UWlZm1jk</a:t>
            </a:r>
            <a:endParaRPr lang="en-US" sz="1300" dirty="0"/>
          </a:p>
        </p:txBody>
      </p:sp>
      <p:sp>
        <p:nvSpPr>
          <p:cNvPr id="6" name="Footer Placeholder 1">
            <a:extLst>
              <a:ext uri="{FF2B5EF4-FFF2-40B4-BE49-F238E27FC236}">
                <a16:creationId xmlns:a16="http://schemas.microsoft.com/office/drawing/2014/main" id="{3962F0FA-03AF-0F79-E76A-79E4B7C7FEB9}"/>
              </a:ext>
            </a:extLst>
          </p:cNvPr>
          <p:cNvSpPr>
            <a:spLocks noGrp="1"/>
          </p:cNvSpPr>
          <p:nvPr>
            <p:ph type="ftr" sz="quarter" idx="3"/>
          </p:nvPr>
        </p:nvSpPr>
        <p:spPr/>
        <p:txBody>
          <a:bodyPr/>
          <a:lstStyle/>
          <a:p>
            <a:pPr>
              <a:defRPr/>
            </a:pPr>
            <a:r>
              <a:rPr lang="en-US"/>
              <a:t>Interaction Design and Prototyping</a:t>
            </a:r>
            <a:endParaRPr lang="en-US" dirty="0"/>
          </a:p>
        </p:txBody>
      </p:sp>
      <p:sp>
        <p:nvSpPr>
          <p:cNvPr id="3" name="Slide Number Placeholder 2">
            <a:extLst>
              <a:ext uri="{FF2B5EF4-FFF2-40B4-BE49-F238E27FC236}">
                <a16:creationId xmlns:a16="http://schemas.microsoft.com/office/drawing/2014/main" id="{594F8180-E977-0893-828E-946444459C1E}"/>
              </a:ext>
            </a:extLst>
          </p:cNvPr>
          <p:cNvSpPr>
            <a:spLocks noGrp="1"/>
          </p:cNvSpPr>
          <p:nvPr>
            <p:ph type="sldNum" sz="quarter" idx="4"/>
          </p:nvPr>
        </p:nvSpPr>
        <p:spPr/>
        <p:txBody>
          <a:bodyPr/>
          <a:lstStyle/>
          <a:p>
            <a:fld id="{B720622F-670E-0E4A-8DEA-78DB96BED1E2}" type="slidenum">
              <a:rPr lang="en-US" smtClean="0"/>
              <a:pPr/>
              <a:t>39</a:t>
            </a:fld>
            <a:endParaRPr lang="en-US"/>
          </a:p>
        </p:txBody>
      </p:sp>
      <p:sp>
        <p:nvSpPr>
          <p:cNvPr id="14" name="Content Placeholder 13">
            <a:extLst>
              <a:ext uri="{FF2B5EF4-FFF2-40B4-BE49-F238E27FC236}">
                <a16:creationId xmlns:a16="http://schemas.microsoft.com/office/drawing/2014/main" id="{D05AF981-6074-80D9-1E2B-30809688CFD8}"/>
              </a:ext>
            </a:extLst>
          </p:cNvPr>
          <p:cNvSpPr>
            <a:spLocks noGrp="1"/>
          </p:cNvSpPr>
          <p:nvPr>
            <p:ph idx="1"/>
          </p:nvPr>
        </p:nvSpPr>
        <p:spPr/>
        <p:txBody>
          <a:bodyPr/>
          <a:lstStyle/>
          <a:p>
            <a:pPr marL="0" indent="0">
              <a:buNone/>
            </a:pPr>
            <a:r>
              <a:rPr lang="en-US" dirty="0"/>
              <a:t>Multivariate testing can determine what change or combination of changes will have the greatest impact</a:t>
            </a:r>
          </a:p>
        </p:txBody>
      </p:sp>
      <p:pic>
        <p:nvPicPr>
          <p:cNvPr id="15" name="Content Placeholder 6" descr="Diagram&#10;&#10;Description automatically generated with medium confidence">
            <a:extLst>
              <a:ext uri="{FF2B5EF4-FFF2-40B4-BE49-F238E27FC236}">
                <a16:creationId xmlns:a16="http://schemas.microsoft.com/office/drawing/2014/main" id="{131704F7-A22D-8737-8FDA-F10BC7DCD3A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33644" y="1976665"/>
            <a:ext cx="9014358" cy="396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4434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3B3552F-EDAD-22F8-342D-6A5B1527C5FD}"/>
              </a:ext>
            </a:extLst>
          </p:cNvPr>
          <p:cNvSpPr>
            <a:spLocks noGrp="1"/>
          </p:cNvSpPr>
          <p:nvPr>
            <p:ph type="title"/>
          </p:nvPr>
        </p:nvSpPr>
        <p:spPr/>
        <p:txBody>
          <a:bodyPr/>
          <a:lstStyle/>
          <a:p>
            <a:r>
              <a:rPr lang="en-US" dirty="0"/>
              <a:t>Web Experiment</a:t>
            </a:r>
          </a:p>
        </p:txBody>
      </p:sp>
      <p:grpSp>
        <p:nvGrpSpPr>
          <p:cNvPr id="48" name="Group 47">
            <a:extLst>
              <a:ext uri="{FF2B5EF4-FFF2-40B4-BE49-F238E27FC236}">
                <a16:creationId xmlns:a16="http://schemas.microsoft.com/office/drawing/2014/main" id="{EBE5CD65-8FC0-8850-B73F-2298E4EC27BF}"/>
              </a:ext>
            </a:extLst>
          </p:cNvPr>
          <p:cNvGrpSpPr/>
          <p:nvPr/>
        </p:nvGrpSpPr>
        <p:grpSpPr>
          <a:xfrm>
            <a:off x="80351" y="1541826"/>
            <a:ext cx="4311380" cy="1322892"/>
            <a:chOff x="80351" y="1541826"/>
            <a:chExt cx="4311380" cy="1322892"/>
          </a:xfrm>
        </p:grpSpPr>
        <p:sp>
          <p:nvSpPr>
            <p:cNvPr id="5" name="Graphic 1">
              <a:extLst>
                <a:ext uri="{FF2B5EF4-FFF2-40B4-BE49-F238E27FC236}">
                  <a16:creationId xmlns:a16="http://schemas.microsoft.com/office/drawing/2014/main" id="{597F8562-6FE9-4D5A-92C4-9745D4E2A143}"/>
                </a:ext>
              </a:extLst>
            </p:cNvPr>
            <p:cNvSpPr/>
            <p:nvPr/>
          </p:nvSpPr>
          <p:spPr>
            <a:xfrm>
              <a:off x="80351" y="1541826"/>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1">
                <a:alpha val="70000"/>
              </a:schemeClr>
            </a:solidFill>
            <a:ln w="9525" cap="flat">
              <a:noFill/>
              <a:prstDash val="solid"/>
              <a:miter/>
            </a:ln>
          </p:spPr>
          <p:txBody>
            <a:bodyPr rtlCol="0" anchor="ctr"/>
            <a:lstStyle/>
            <a:p>
              <a:endParaRPr lang="en-US" sz="1100"/>
            </a:p>
          </p:txBody>
        </p:sp>
        <p:grpSp>
          <p:nvGrpSpPr>
            <p:cNvPr id="9" name="Group 34">
              <a:extLst>
                <a:ext uri="{FF2B5EF4-FFF2-40B4-BE49-F238E27FC236}">
                  <a16:creationId xmlns:a16="http://schemas.microsoft.com/office/drawing/2014/main" id="{2FCC44A7-4540-4BA4-9BD8-9058CF921F32}"/>
                </a:ext>
              </a:extLst>
            </p:cNvPr>
            <p:cNvGrpSpPr/>
            <p:nvPr/>
          </p:nvGrpSpPr>
          <p:grpSpPr>
            <a:xfrm>
              <a:off x="1229452" y="1650703"/>
              <a:ext cx="2862817" cy="1033178"/>
              <a:chOff x="4965552" y="1736224"/>
              <a:chExt cx="2232248" cy="906829"/>
            </a:xfrm>
          </p:grpSpPr>
          <p:sp>
            <p:nvSpPr>
              <p:cNvPr id="10" name="TextBox 9">
                <a:extLst>
                  <a:ext uri="{FF2B5EF4-FFF2-40B4-BE49-F238E27FC236}">
                    <a16:creationId xmlns:a16="http://schemas.microsoft.com/office/drawing/2014/main" id="{395B6347-C6D6-4BDA-AC6D-40E2D746C559}"/>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accent6"/>
                    </a:solidFill>
                    <a:latin typeface="+mn-lt"/>
                    <a:cs typeface="Arial" pitchFamily="34" charset="0"/>
                  </a:rPr>
                  <a:t>Why do A/B Test? </a:t>
                </a:r>
              </a:p>
              <a:p>
                <a:r>
                  <a:rPr lang="en-US" altLang="ko-KR" sz="1100" dirty="0">
                    <a:solidFill>
                      <a:schemeClr val="accent6"/>
                    </a:solidFill>
                    <a:latin typeface="+mn-lt"/>
                    <a:cs typeface="Arial" pitchFamily="34" charset="0"/>
                  </a:rPr>
                  <a:t>Why not Hippo?</a:t>
                </a:r>
              </a:p>
              <a:p>
                <a:r>
                  <a:rPr lang="en-US" altLang="ko-KR" sz="1100" dirty="0">
                    <a:solidFill>
                      <a:schemeClr val="accent6"/>
                    </a:solidFill>
                    <a:latin typeface="+mn-lt"/>
                    <a:cs typeface="Arial" pitchFamily="34" charset="0"/>
                  </a:rPr>
                  <a:t>Examples of design choices</a:t>
                </a:r>
              </a:p>
            </p:txBody>
          </p:sp>
          <p:sp>
            <p:nvSpPr>
              <p:cNvPr id="11" name="TextBox 10">
                <a:extLst>
                  <a:ext uri="{FF2B5EF4-FFF2-40B4-BE49-F238E27FC236}">
                    <a16:creationId xmlns:a16="http://schemas.microsoft.com/office/drawing/2014/main" id="{F0FE1885-EB97-4687-8906-B33FC629DD35}"/>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accent6"/>
                    </a:solidFill>
                    <a:latin typeface="+mn-lt"/>
                    <a:cs typeface="Arial" pitchFamily="34" charset="0"/>
                  </a:rPr>
                  <a:t>A/B Testing</a:t>
                </a:r>
                <a:endParaRPr lang="ko-KR" altLang="en-US" sz="2400" b="1" dirty="0">
                  <a:solidFill>
                    <a:schemeClr val="accent6"/>
                  </a:solidFill>
                  <a:latin typeface="+mn-lt"/>
                  <a:cs typeface="Arial" pitchFamily="34" charset="0"/>
                </a:endParaRPr>
              </a:p>
            </p:txBody>
          </p:sp>
        </p:grpSp>
        <p:sp>
          <p:nvSpPr>
            <p:cNvPr id="19" name="TextBox 18">
              <a:extLst>
                <a:ext uri="{FF2B5EF4-FFF2-40B4-BE49-F238E27FC236}">
                  <a16:creationId xmlns:a16="http://schemas.microsoft.com/office/drawing/2014/main" id="{6102086D-D70B-494E-8132-C2EC430CACA8}"/>
                </a:ext>
              </a:extLst>
            </p:cNvPr>
            <p:cNvSpPr txBox="1"/>
            <p:nvPr/>
          </p:nvSpPr>
          <p:spPr>
            <a:xfrm>
              <a:off x="500256" y="1544792"/>
              <a:ext cx="297532" cy="1295988"/>
            </a:xfrm>
            <a:custGeom>
              <a:avLst/>
              <a:gdLst/>
              <a:ahLst/>
              <a:cxnLst/>
              <a:rect l="l" t="t" r="r" b="b"/>
              <a:pathLst>
                <a:path w="227065" h="739219">
                  <a:moveTo>
                    <a:pt x="143714" y="253845"/>
                  </a:moveTo>
                  <a:cubicBezTo>
                    <a:pt x="141980" y="253254"/>
                    <a:pt x="139770" y="253772"/>
                    <a:pt x="137085" y="255400"/>
                  </a:cubicBezTo>
                  <a:cubicBezTo>
                    <a:pt x="126313" y="259609"/>
                    <a:pt x="121254" y="267411"/>
                    <a:pt x="121907" y="278805"/>
                  </a:cubicBezTo>
                  <a:cubicBezTo>
                    <a:pt x="121907" y="283760"/>
                    <a:pt x="126375" y="283382"/>
                    <a:pt x="135312" y="277669"/>
                  </a:cubicBezTo>
                  <a:cubicBezTo>
                    <a:pt x="146271" y="270122"/>
                    <a:pt x="150330" y="263880"/>
                    <a:pt x="147489" y="258946"/>
                  </a:cubicBezTo>
                  <a:cubicBezTo>
                    <a:pt x="146706" y="256136"/>
                    <a:pt x="145448" y="254436"/>
                    <a:pt x="143714" y="253845"/>
                  </a:cubicBezTo>
                  <a:close/>
                  <a:moveTo>
                    <a:pt x="227065" y="0"/>
                  </a:moveTo>
                  <a:cubicBezTo>
                    <a:pt x="225116" y="17075"/>
                    <a:pt x="224142" y="37338"/>
                    <a:pt x="224142" y="60790"/>
                  </a:cubicBezTo>
                  <a:cubicBezTo>
                    <a:pt x="223385" y="79783"/>
                    <a:pt x="223385" y="111337"/>
                    <a:pt x="224142" y="155451"/>
                  </a:cubicBezTo>
                  <a:lnTo>
                    <a:pt x="224142" y="266519"/>
                  </a:lnTo>
                  <a:cubicBezTo>
                    <a:pt x="219590" y="273559"/>
                    <a:pt x="217905" y="283097"/>
                    <a:pt x="219087" y="295134"/>
                  </a:cubicBezTo>
                  <a:cubicBezTo>
                    <a:pt x="220176" y="305885"/>
                    <a:pt x="222514" y="314334"/>
                    <a:pt x="226101" y="320482"/>
                  </a:cubicBezTo>
                  <a:cubicBezTo>
                    <a:pt x="222192" y="326931"/>
                    <a:pt x="220238" y="336039"/>
                    <a:pt x="220238" y="347806"/>
                  </a:cubicBezTo>
                  <a:cubicBezTo>
                    <a:pt x="219502" y="358910"/>
                    <a:pt x="219772" y="375638"/>
                    <a:pt x="221047" y="397990"/>
                  </a:cubicBezTo>
                  <a:cubicBezTo>
                    <a:pt x="221814" y="412505"/>
                    <a:pt x="222198" y="422095"/>
                    <a:pt x="222198" y="426760"/>
                  </a:cubicBezTo>
                  <a:cubicBezTo>
                    <a:pt x="222198" y="435863"/>
                    <a:pt x="222198" y="444670"/>
                    <a:pt x="222198" y="453182"/>
                  </a:cubicBezTo>
                  <a:cubicBezTo>
                    <a:pt x="212742" y="461953"/>
                    <a:pt x="207154" y="474674"/>
                    <a:pt x="205433" y="491345"/>
                  </a:cubicBezTo>
                  <a:cubicBezTo>
                    <a:pt x="202945" y="511427"/>
                    <a:pt x="209181" y="527886"/>
                    <a:pt x="224142" y="540721"/>
                  </a:cubicBezTo>
                  <a:cubicBezTo>
                    <a:pt x="223374" y="555588"/>
                    <a:pt x="222721" y="568661"/>
                    <a:pt x="222182" y="579941"/>
                  </a:cubicBezTo>
                  <a:cubicBezTo>
                    <a:pt x="222182" y="592320"/>
                    <a:pt x="222509" y="606654"/>
                    <a:pt x="223162" y="622941"/>
                  </a:cubicBezTo>
                  <a:cubicBezTo>
                    <a:pt x="223162" y="640483"/>
                    <a:pt x="223162" y="654780"/>
                    <a:pt x="223162" y="665832"/>
                  </a:cubicBezTo>
                  <a:cubicBezTo>
                    <a:pt x="223162" y="681611"/>
                    <a:pt x="222674" y="704124"/>
                    <a:pt x="221700" y="733371"/>
                  </a:cubicBezTo>
                  <a:lnTo>
                    <a:pt x="186787" y="733371"/>
                  </a:lnTo>
                  <a:cubicBezTo>
                    <a:pt x="164445" y="734004"/>
                    <a:pt x="147359" y="734652"/>
                    <a:pt x="135530" y="735315"/>
                  </a:cubicBezTo>
                  <a:cubicBezTo>
                    <a:pt x="116443" y="736549"/>
                    <a:pt x="98263" y="737850"/>
                    <a:pt x="80991" y="739219"/>
                  </a:cubicBezTo>
                  <a:cubicBezTo>
                    <a:pt x="82339" y="725648"/>
                    <a:pt x="83334" y="714072"/>
                    <a:pt x="83977" y="704492"/>
                  </a:cubicBezTo>
                  <a:cubicBezTo>
                    <a:pt x="84589" y="698915"/>
                    <a:pt x="84895" y="689776"/>
                    <a:pt x="84895" y="677075"/>
                  </a:cubicBezTo>
                  <a:cubicBezTo>
                    <a:pt x="85558" y="657356"/>
                    <a:pt x="86211" y="642670"/>
                    <a:pt x="86854" y="633018"/>
                  </a:cubicBezTo>
                  <a:cubicBezTo>
                    <a:pt x="88233" y="614958"/>
                    <a:pt x="91162" y="599956"/>
                    <a:pt x="95641" y="588013"/>
                  </a:cubicBezTo>
                  <a:cubicBezTo>
                    <a:pt x="91753" y="567008"/>
                    <a:pt x="88824" y="512708"/>
                    <a:pt x="86854" y="425112"/>
                  </a:cubicBezTo>
                  <a:cubicBezTo>
                    <a:pt x="84252" y="331119"/>
                    <a:pt x="85226" y="269437"/>
                    <a:pt x="89778" y="240066"/>
                  </a:cubicBezTo>
                  <a:cubicBezTo>
                    <a:pt x="91737" y="232985"/>
                    <a:pt x="92390" y="219906"/>
                    <a:pt x="91737" y="200830"/>
                  </a:cubicBezTo>
                  <a:cubicBezTo>
                    <a:pt x="91094" y="185538"/>
                    <a:pt x="90115" y="165471"/>
                    <a:pt x="88798" y="140631"/>
                  </a:cubicBezTo>
                  <a:cubicBezTo>
                    <a:pt x="98118" y="140631"/>
                    <a:pt x="103297" y="139988"/>
                    <a:pt x="104334" y="138702"/>
                  </a:cubicBezTo>
                  <a:cubicBezTo>
                    <a:pt x="105059" y="137976"/>
                    <a:pt x="105422" y="136732"/>
                    <a:pt x="105422" y="134970"/>
                  </a:cubicBezTo>
                  <a:cubicBezTo>
                    <a:pt x="105422" y="134192"/>
                    <a:pt x="104894" y="133487"/>
                    <a:pt x="103836" y="132855"/>
                  </a:cubicBezTo>
                  <a:cubicBezTo>
                    <a:pt x="104904" y="131797"/>
                    <a:pt x="102893" y="132570"/>
                    <a:pt x="97802" y="135172"/>
                  </a:cubicBezTo>
                  <a:cubicBezTo>
                    <a:pt x="92328" y="129325"/>
                    <a:pt x="87497" y="126043"/>
                    <a:pt x="83308" y="125328"/>
                  </a:cubicBezTo>
                  <a:cubicBezTo>
                    <a:pt x="76372" y="124084"/>
                    <a:pt x="65657" y="124436"/>
                    <a:pt x="51164" y="126386"/>
                  </a:cubicBezTo>
                  <a:lnTo>
                    <a:pt x="0" y="126386"/>
                  </a:lnTo>
                  <a:lnTo>
                    <a:pt x="0" y="979"/>
                  </a:lnTo>
                  <a:lnTo>
                    <a:pt x="124379" y="979"/>
                  </a:lnTo>
                  <a:cubicBezTo>
                    <a:pt x="123073" y="8558"/>
                    <a:pt x="123509" y="12601"/>
                    <a:pt x="125686" y="13109"/>
                  </a:cubicBezTo>
                  <a:cubicBezTo>
                    <a:pt x="129035" y="14778"/>
                    <a:pt x="133425" y="15613"/>
                    <a:pt x="138858" y="15613"/>
                  </a:cubicBezTo>
                  <a:cubicBezTo>
                    <a:pt x="142663" y="15613"/>
                    <a:pt x="144762" y="15349"/>
                    <a:pt x="145156" y="14820"/>
                  </a:cubicBezTo>
                  <a:cubicBezTo>
                    <a:pt x="146711" y="16904"/>
                    <a:pt x="144555" y="12290"/>
                    <a:pt x="138687" y="979"/>
                  </a:cubicBezTo>
                  <a:lnTo>
                    <a:pt x="166244" y="979"/>
                  </a:lnTo>
                  <a:cubicBezTo>
                    <a:pt x="175378" y="979"/>
                    <a:pt x="182552" y="979"/>
                    <a:pt x="187767" y="979"/>
                  </a:cubicBezTo>
                  <a:cubicBezTo>
                    <a:pt x="197969" y="979"/>
                    <a:pt x="211068" y="653"/>
                    <a:pt x="227065" y="0"/>
                  </a:cubicBezTo>
                  <a:close/>
                </a:path>
              </a:pathLst>
            </a:custGeom>
            <a:solidFill>
              <a:schemeClr val="accent6"/>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accent6"/>
                </a:solidFill>
                <a:latin typeface="Tahoma" panose="020B0604030504040204" pitchFamily="34" charset="0"/>
                <a:ea typeface="HY목각파임B" panose="02030600000101010101" pitchFamily="18" charset="-127"/>
                <a:cs typeface="Arial" pitchFamily="34" charset="0"/>
              </a:endParaRPr>
            </a:p>
          </p:txBody>
        </p:sp>
      </p:grpSp>
      <p:sp>
        <p:nvSpPr>
          <p:cNvPr id="2" name="Footer Placeholder 1">
            <a:extLst>
              <a:ext uri="{FF2B5EF4-FFF2-40B4-BE49-F238E27FC236}">
                <a16:creationId xmlns:a16="http://schemas.microsoft.com/office/drawing/2014/main" id="{AE5EC585-1A8B-A514-B22E-913A3DD96C87}"/>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34" name="Slide Number Placeholder 2">
            <a:extLst>
              <a:ext uri="{FF2B5EF4-FFF2-40B4-BE49-F238E27FC236}">
                <a16:creationId xmlns:a16="http://schemas.microsoft.com/office/drawing/2014/main" id="{080D9D5B-FAC2-1EFE-35E0-1D9CE6F18F7A}"/>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4</a:t>
            </a:fld>
            <a:endParaRPr lang="en-US"/>
          </a:p>
        </p:txBody>
      </p:sp>
      <p:grpSp>
        <p:nvGrpSpPr>
          <p:cNvPr id="47" name="Group 46">
            <a:extLst>
              <a:ext uri="{FF2B5EF4-FFF2-40B4-BE49-F238E27FC236}">
                <a16:creationId xmlns:a16="http://schemas.microsoft.com/office/drawing/2014/main" id="{FDC56CA2-81B4-EEE0-DB81-433E6010A87D}"/>
              </a:ext>
            </a:extLst>
          </p:cNvPr>
          <p:cNvGrpSpPr/>
          <p:nvPr/>
        </p:nvGrpSpPr>
        <p:grpSpPr>
          <a:xfrm>
            <a:off x="80351" y="3117449"/>
            <a:ext cx="4311380" cy="1325793"/>
            <a:chOff x="80351" y="3117449"/>
            <a:chExt cx="4311380" cy="1325793"/>
          </a:xfrm>
        </p:grpSpPr>
        <p:sp>
          <p:nvSpPr>
            <p:cNvPr id="4" name="Graphic 40">
              <a:extLst>
                <a:ext uri="{FF2B5EF4-FFF2-40B4-BE49-F238E27FC236}">
                  <a16:creationId xmlns:a16="http://schemas.microsoft.com/office/drawing/2014/main" id="{B5DF1D81-39D6-4474-A83A-9F1E16F40E6A}"/>
                </a:ext>
              </a:extLst>
            </p:cNvPr>
            <p:cNvSpPr/>
            <p:nvPr/>
          </p:nvSpPr>
          <p:spPr>
            <a:xfrm flipV="1">
              <a:off x="80351" y="3120350"/>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2">
                <a:alpha val="70000"/>
              </a:schemeClr>
            </a:solidFill>
            <a:ln w="9525" cap="flat">
              <a:noFill/>
              <a:prstDash val="solid"/>
              <a:miter/>
            </a:ln>
          </p:spPr>
          <p:txBody>
            <a:bodyPr rtlCol="0" anchor="ctr"/>
            <a:lstStyle/>
            <a:p>
              <a:endParaRPr lang="en-US" sz="1100"/>
            </a:p>
          </p:txBody>
        </p:sp>
        <p:sp>
          <p:nvSpPr>
            <p:cNvPr id="20" name="TextBox 19">
              <a:extLst>
                <a:ext uri="{FF2B5EF4-FFF2-40B4-BE49-F238E27FC236}">
                  <a16:creationId xmlns:a16="http://schemas.microsoft.com/office/drawing/2014/main" id="{E321D59D-ED04-4384-9701-F5482BFA86EB}"/>
                </a:ext>
              </a:extLst>
            </p:cNvPr>
            <p:cNvSpPr txBox="1"/>
            <p:nvPr/>
          </p:nvSpPr>
          <p:spPr>
            <a:xfrm>
              <a:off x="268354" y="3117449"/>
              <a:ext cx="761343" cy="1298404"/>
            </a:xfrm>
            <a:custGeom>
              <a:avLst/>
              <a:gdLst/>
              <a:ahLst/>
              <a:cxnLst/>
              <a:rect l="l" t="t" r="r" b="b"/>
              <a:pathLst>
                <a:path w="581030" h="740597">
                  <a:moveTo>
                    <a:pt x="54747" y="594747"/>
                  </a:moveTo>
                  <a:lnTo>
                    <a:pt x="49006" y="596561"/>
                  </a:lnTo>
                  <a:cubicBezTo>
                    <a:pt x="43299" y="598514"/>
                    <a:pt x="41452" y="599701"/>
                    <a:pt x="43466" y="600121"/>
                  </a:cubicBezTo>
                  <a:cubicBezTo>
                    <a:pt x="44109" y="603107"/>
                    <a:pt x="46115" y="603299"/>
                    <a:pt x="49484" y="600696"/>
                  </a:cubicBezTo>
                  <a:cubicBezTo>
                    <a:pt x="52926" y="600696"/>
                    <a:pt x="54647" y="599043"/>
                    <a:pt x="54647" y="595735"/>
                  </a:cubicBezTo>
                  <a:close/>
                  <a:moveTo>
                    <a:pt x="444139" y="79025"/>
                  </a:moveTo>
                  <a:cubicBezTo>
                    <a:pt x="442657" y="78605"/>
                    <a:pt x="440695" y="79171"/>
                    <a:pt x="438253" y="80720"/>
                  </a:cubicBezTo>
                  <a:cubicBezTo>
                    <a:pt x="426745" y="85541"/>
                    <a:pt x="421261" y="92555"/>
                    <a:pt x="421800" y="101761"/>
                  </a:cubicBezTo>
                  <a:cubicBezTo>
                    <a:pt x="422007" y="108449"/>
                    <a:pt x="426963" y="108894"/>
                    <a:pt x="436667" y="103099"/>
                  </a:cubicBezTo>
                  <a:cubicBezTo>
                    <a:pt x="447418" y="96267"/>
                    <a:pt x="450912" y="89647"/>
                    <a:pt x="447148" y="83240"/>
                  </a:cubicBezTo>
                  <a:cubicBezTo>
                    <a:pt x="446625" y="80850"/>
                    <a:pt x="445622" y="79445"/>
                    <a:pt x="444139" y="79025"/>
                  </a:cubicBezTo>
                  <a:close/>
                  <a:moveTo>
                    <a:pt x="277327" y="491"/>
                  </a:moveTo>
                  <a:cubicBezTo>
                    <a:pt x="304408" y="-857"/>
                    <a:pt x="336241" y="574"/>
                    <a:pt x="372828" y="4783"/>
                  </a:cubicBezTo>
                  <a:lnTo>
                    <a:pt x="402407" y="30583"/>
                  </a:lnTo>
                  <a:lnTo>
                    <a:pt x="427803" y="24720"/>
                  </a:lnTo>
                  <a:cubicBezTo>
                    <a:pt x="464224" y="40064"/>
                    <a:pt x="492346" y="64817"/>
                    <a:pt x="512169" y="98978"/>
                  </a:cubicBezTo>
                  <a:cubicBezTo>
                    <a:pt x="533360" y="135285"/>
                    <a:pt x="542245" y="176558"/>
                    <a:pt x="538824" y="222798"/>
                  </a:cubicBezTo>
                  <a:cubicBezTo>
                    <a:pt x="536833" y="241418"/>
                    <a:pt x="532640" y="258898"/>
                    <a:pt x="526243" y="275237"/>
                  </a:cubicBezTo>
                  <a:cubicBezTo>
                    <a:pt x="522334" y="283718"/>
                    <a:pt x="517503" y="292743"/>
                    <a:pt x="511749" y="302312"/>
                  </a:cubicBezTo>
                  <a:cubicBezTo>
                    <a:pt x="506814" y="310254"/>
                    <a:pt x="504144" y="315038"/>
                    <a:pt x="503740" y="316666"/>
                  </a:cubicBezTo>
                  <a:cubicBezTo>
                    <a:pt x="503222" y="316884"/>
                    <a:pt x="504917" y="319154"/>
                    <a:pt x="508825" y="323477"/>
                  </a:cubicBezTo>
                  <a:cubicBezTo>
                    <a:pt x="491843" y="355482"/>
                    <a:pt x="464509" y="387637"/>
                    <a:pt x="426823" y="419943"/>
                  </a:cubicBezTo>
                  <a:cubicBezTo>
                    <a:pt x="403413" y="440014"/>
                    <a:pt x="355794" y="472346"/>
                    <a:pt x="283968" y="516937"/>
                  </a:cubicBezTo>
                  <a:cubicBezTo>
                    <a:pt x="265887" y="536459"/>
                    <a:pt x="248469" y="552850"/>
                    <a:pt x="231715" y="566110"/>
                  </a:cubicBezTo>
                  <a:cubicBezTo>
                    <a:pt x="202821" y="587322"/>
                    <a:pt x="179390" y="600401"/>
                    <a:pt x="161423" y="605346"/>
                  </a:cubicBezTo>
                  <a:lnTo>
                    <a:pt x="241793" y="600479"/>
                  </a:lnTo>
                  <a:lnTo>
                    <a:pt x="254094" y="626823"/>
                  </a:lnTo>
                  <a:lnTo>
                    <a:pt x="280438" y="605346"/>
                  </a:lnTo>
                  <a:cubicBezTo>
                    <a:pt x="328305" y="608021"/>
                    <a:pt x="371247" y="608073"/>
                    <a:pt x="409265" y="605502"/>
                  </a:cubicBezTo>
                  <a:cubicBezTo>
                    <a:pt x="445873" y="602982"/>
                    <a:pt x="477199" y="597726"/>
                    <a:pt x="503242" y="589733"/>
                  </a:cubicBezTo>
                  <a:lnTo>
                    <a:pt x="581030" y="608083"/>
                  </a:lnTo>
                  <a:cubicBezTo>
                    <a:pt x="578283" y="625687"/>
                    <a:pt x="576603" y="643561"/>
                    <a:pt x="575992" y="661704"/>
                  </a:cubicBezTo>
                  <a:cubicBezTo>
                    <a:pt x="575359" y="678821"/>
                    <a:pt x="575738" y="699904"/>
                    <a:pt x="577127" y="724952"/>
                  </a:cubicBezTo>
                  <a:lnTo>
                    <a:pt x="516414" y="724952"/>
                  </a:lnTo>
                  <a:cubicBezTo>
                    <a:pt x="488557" y="724309"/>
                    <a:pt x="467313" y="724293"/>
                    <a:pt x="452685" y="724905"/>
                  </a:cubicBezTo>
                  <a:cubicBezTo>
                    <a:pt x="428414" y="726180"/>
                    <a:pt x="398400" y="729456"/>
                    <a:pt x="362642" y="734734"/>
                  </a:cubicBezTo>
                  <a:cubicBezTo>
                    <a:pt x="353716" y="726377"/>
                    <a:pt x="347500" y="721764"/>
                    <a:pt x="343996" y="720893"/>
                  </a:cubicBezTo>
                  <a:cubicBezTo>
                    <a:pt x="338263" y="717762"/>
                    <a:pt x="331234" y="720354"/>
                    <a:pt x="322909" y="728669"/>
                  </a:cubicBezTo>
                  <a:cubicBezTo>
                    <a:pt x="308176" y="729467"/>
                    <a:pt x="293480" y="729539"/>
                    <a:pt x="278820" y="728886"/>
                  </a:cubicBezTo>
                  <a:cubicBezTo>
                    <a:pt x="271055" y="728886"/>
                    <a:pt x="258692" y="728560"/>
                    <a:pt x="241730" y="727907"/>
                  </a:cubicBezTo>
                  <a:cubicBezTo>
                    <a:pt x="218849" y="727253"/>
                    <a:pt x="202847" y="727238"/>
                    <a:pt x="193723" y="727860"/>
                  </a:cubicBezTo>
                  <a:cubicBezTo>
                    <a:pt x="179489" y="728461"/>
                    <a:pt x="169111" y="730711"/>
                    <a:pt x="162589" y="734609"/>
                  </a:cubicBezTo>
                  <a:lnTo>
                    <a:pt x="4883" y="740597"/>
                  </a:lnTo>
                  <a:cubicBezTo>
                    <a:pt x="4883" y="717404"/>
                    <a:pt x="4556" y="693662"/>
                    <a:pt x="3903" y="669371"/>
                  </a:cubicBezTo>
                  <a:cubicBezTo>
                    <a:pt x="3260" y="642322"/>
                    <a:pt x="1959" y="609296"/>
                    <a:pt x="0" y="570293"/>
                  </a:cubicBezTo>
                  <a:cubicBezTo>
                    <a:pt x="23140" y="558972"/>
                    <a:pt x="58442" y="537604"/>
                    <a:pt x="105905" y="506191"/>
                  </a:cubicBezTo>
                  <a:cubicBezTo>
                    <a:pt x="139589" y="483112"/>
                    <a:pt x="183532" y="453062"/>
                    <a:pt x="237734" y="416039"/>
                  </a:cubicBezTo>
                  <a:cubicBezTo>
                    <a:pt x="247469" y="421244"/>
                    <a:pt x="257095" y="419803"/>
                    <a:pt x="266613" y="411716"/>
                  </a:cubicBezTo>
                  <a:cubicBezTo>
                    <a:pt x="276016" y="405133"/>
                    <a:pt x="282397" y="391421"/>
                    <a:pt x="285756" y="370583"/>
                  </a:cubicBezTo>
                  <a:cubicBezTo>
                    <a:pt x="314112" y="356752"/>
                    <a:pt x="338859" y="335846"/>
                    <a:pt x="359999" y="307864"/>
                  </a:cubicBezTo>
                  <a:cubicBezTo>
                    <a:pt x="381128" y="279270"/>
                    <a:pt x="393973" y="250008"/>
                    <a:pt x="398535" y="220076"/>
                  </a:cubicBezTo>
                  <a:lnTo>
                    <a:pt x="415704" y="205536"/>
                  </a:lnTo>
                  <a:lnTo>
                    <a:pt x="399126" y="201881"/>
                  </a:lnTo>
                  <a:lnTo>
                    <a:pt x="399126" y="178523"/>
                  </a:lnTo>
                  <a:cubicBezTo>
                    <a:pt x="389588" y="154968"/>
                    <a:pt x="373233" y="139121"/>
                    <a:pt x="350061" y="130982"/>
                  </a:cubicBezTo>
                  <a:cubicBezTo>
                    <a:pt x="338864" y="127406"/>
                    <a:pt x="319503" y="125617"/>
                    <a:pt x="291977" y="125617"/>
                  </a:cubicBezTo>
                  <a:lnTo>
                    <a:pt x="256644" y="125617"/>
                  </a:lnTo>
                  <a:cubicBezTo>
                    <a:pt x="258593" y="115208"/>
                    <a:pt x="257256" y="110636"/>
                    <a:pt x="252632" y="111901"/>
                  </a:cubicBezTo>
                  <a:cubicBezTo>
                    <a:pt x="247127" y="112212"/>
                    <a:pt x="244374" y="118738"/>
                    <a:pt x="244374" y="131480"/>
                  </a:cubicBezTo>
                  <a:lnTo>
                    <a:pt x="187223" y="128525"/>
                  </a:lnTo>
                  <a:cubicBezTo>
                    <a:pt x="167566" y="126587"/>
                    <a:pt x="153139" y="126270"/>
                    <a:pt x="143943" y="127577"/>
                  </a:cubicBezTo>
                  <a:cubicBezTo>
                    <a:pt x="130092" y="129298"/>
                    <a:pt x="114935" y="135425"/>
                    <a:pt x="98471" y="145958"/>
                  </a:cubicBezTo>
                  <a:lnTo>
                    <a:pt x="18537" y="149038"/>
                  </a:lnTo>
                  <a:cubicBezTo>
                    <a:pt x="21792" y="127224"/>
                    <a:pt x="23094" y="103519"/>
                    <a:pt x="22440" y="77921"/>
                  </a:cubicBezTo>
                  <a:cubicBezTo>
                    <a:pt x="22440" y="52666"/>
                    <a:pt x="21139" y="30650"/>
                    <a:pt x="18537" y="11874"/>
                  </a:cubicBezTo>
                  <a:lnTo>
                    <a:pt x="116651" y="6292"/>
                  </a:lnTo>
                  <a:cubicBezTo>
                    <a:pt x="125318" y="7079"/>
                    <a:pt x="134079" y="8153"/>
                    <a:pt x="142932" y="9511"/>
                  </a:cubicBezTo>
                  <a:cubicBezTo>
                    <a:pt x="147598" y="10102"/>
                    <a:pt x="154928" y="11548"/>
                    <a:pt x="164922" y="13850"/>
                  </a:cubicBezTo>
                  <a:cubicBezTo>
                    <a:pt x="175621" y="15892"/>
                    <a:pt x="182879" y="16913"/>
                    <a:pt x="186694" y="16913"/>
                  </a:cubicBezTo>
                  <a:cubicBezTo>
                    <a:pt x="190188" y="17566"/>
                    <a:pt x="192629" y="16104"/>
                    <a:pt x="194019" y="12528"/>
                  </a:cubicBezTo>
                  <a:cubicBezTo>
                    <a:pt x="224126" y="5177"/>
                    <a:pt x="251896" y="1165"/>
                    <a:pt x="277327" y="491"/>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36" name="Group 34">
              <a:extLst>
                <a:ext uri="{FF2B5EF4-FFF2-40B4-BE49-F238E27FC236}">
                  <a16:creationId xmlns:a16="http://schemas.microsoft.com/office/drawing/2014/main" id="{CC2B4BEE-4B2B-63ED-2960-C6896D43E81F}"/>
                </a:ext>
              </a:extLst>
            </p:cNvPr>
            <p:cNvGrpSpPr/>
            <p:nvPr/>
          </p:nvGrpSpPr>
          <p:grpSpPr>
            <a:xfrm>
              <a:off x="1279305" y="3297731"/>
              <a:ext cx="2862817" cy="1033178"/>
              <a:chOff x="4965552" y="1736224"/>
              <a:chExt cx="2232248" cy="906829"/>
            </a:xfrm>
          </p:grpSpPr>
          <p:sp>
            <p:nvSpPr>
              <p:cNvPr id="37" name="TextBox 36">
                <a:extLst>
                  <a:ext uri="{FF2B5EF4-FFF2-40B4-BE49-F238E27FC236}">
                    <a16:creationId xmlns:a16="http://schemas.microsoft.com/office/drawing/2014/main" id="{8B6D0AB8-837C-505A-3D80-4D6DA62C85D9}"/>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bg1"/>
                    </a:solidFill>
                    <a:latin typeface="+mn-lt"/>
                    <a:cs typeface="Arial" pitchFamily="34" charset="0"/>
                  </a:rPr>
                  <a:t>What are control and treatment conditions?</a:t>
                </a:r>
              </a:p>
              <a:p>
                <a:r>
                  <a:rPr lang="en-US" altLang="ko-KR" sz="1100" dirty="0">
                    <a:solidFill>
                      <a:schemeClr val="bg1"/>
                    </a:solidFill>
                    <a:latin typeface="+mn-lt"/>
                    <a:cs typeface="Arial" pitchFamily="34" charset="0"/>
                  </a:rPr>
                  <a:t>How to decide on design choices?</a:t>
                </a:r>
              </a:p>
              <a:p>
                <a:r>
                  <a:rPr lang="en-US" altLang="ko-KR" sz="1100" dirty="0">
                    <a:solidFill>
                      <a:schemeClr val="bg1"/>
                    </a:solidFill>
                    <a:latin typeface="+mn-lt"/>
                    <a:cs typeface="Arial" pitchFamily="34" charset="0"/>
                  </a:rPr>
                  <a:t>Understanding test population</a:t>
                </a:r>
                <a:endParaRPr lang="ko-KR" altLang="en-US" sz="1100" dirty="0">
                  <a:solidFill>
                    <a:schemeClr val="bg1"/>
                  </a:solidFill>
                  <a:latin typeface="+mn-lt"/>
                  <a:cs typeface="Arial" pitchFamily="34" charset="0"/>
                </a:endParaRPr>
              </a:p>
            </p:txBody>
          </p:sp>
          <p:sp>
            <p:nvSpPr>
              <p:cNvPr id="38" name="TextBox 37">
                <a:extLst>
                  <a:ext uri="{FF2B5EF4-FFF2-40B4-BE49-F238E27FC236}">
                    <a16:creationId xmlns:a16="http://schemas.microsoft.com/office/drawing/2014/main" id="{98AC1DFF-8180-D216-336E-9909641C6CCC}"/>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Designing Test</a:t>
                </a:r>
                <a:endParaRPr lang="ko-KR" altLang="en-US" sz="2400" b="1" dirty="0">
                  <a:solidFill>
                    <a:schemeClr val="bg1"/>
                  </a:solidFill>
                  <a:latin typeface="+mn-lt"/>
                  <a:cs typeface="Arial" pitchFamily="34" charset="0"/>
                </a:endParaRPr>
              </a:p>
            </p:txBody>
          </p:sp>
        </p:grpSp>
      </p:grpSp>
      <p:grpSp>
        <p:nvGrpSpPr>
          <p:cNvPr id="46" name="Group 45">
            <a:extLst>
              <a:ext uri="{FF2B5EF4-FFF2-40B4-BE49-F238E27FC236}">
                <a16:creationId xmlns:a16="http://schemas.microsoft.com/office/drawing/2014/main" id="{E1032C43-8E07-C43A-9EA7-E60622CEEBCD}"/>
              </a:ext>
            </a:extLst>
          </p:cNvPr>
          <p:cNvGrpSpPr/>
          <p:nvPr/>
        </p:nvGrpSpPr>
        <p:grpSpPr>
          <a:xfrm>
            <a:off x="4741382" y="1531229"/>
            <a:ext cx="4311380" cy="1349641"/>
            <a:chOff x="80351" y="4672121"/>
            <a:chExt cx="4311380" cy="1349641"/>
          </a:xfrm>
        </p:grpSpPr>
        <p:sp>
          <p:nvSpPr>
            <p:cNvPr id="6" name="Graphic 40">
              <a:extLst>
                <a:ext uri="{FF2B5EF4-FFF2-40B4-BE49-F238E27FC236}">
                  <a16:creationId xmlns:a16="http://schemas.microsoft.com/office/drawing/2014/main" id="{B6A2D43B-CC59-4F28-9971-10078B6FCA04}"/>
                </a:ext>
              </a:extLst>
            </p:cNvPr>
            <p:cNvSpPr/>
            <p:nvPr/>
          </p:nvSpPr>
          <p:spPr>
            <a:xfrm flipH="1">
              <a:off x="80351" y="4698870"/>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rgbClr val="92D050">
                <a:alpha val="70000"/>
              </a:srgbClr>
            </a:solidFill>
            <a:ln w="9525" cap="flat">
              <a:noFill/>
              <a:prstDash val="solid"/>
              <a:miter/>
            </a:ln>
          </p:spPr>
          <p:txBody>
            <a:bodyPr rtlCol="0" anchor="ctr"/>
            <a:lstStyle/>
            <a:p>
              <a:endParaRPr lang="en-US" sz="1100"/>
            </a:p>
          </p:txBody>
        </p:sp>
        <p:sp>
          <p:nvSpPr>
            <p:cNvPr id="21" name="TextBox 20">
              <a:extLst>
                <a:ext uri="{FF2B5EF4-FFF2-40B4-BE49-F238E27FC236}">
                  <a16:creationId xmlns:a16="http://schemas.microsoft.com/office/drawing/2014/main" id="{5227CD8F-D820-4484-B5CF-F1DEF4E8C868}"/>
                </a:ext>
              </a:extLst>
            </p:cNvPr>
            <p:cNvSpPr txBox="1"/>
            <p:nvPr/>
          </p:nvSpPr>
          <p:spPr>
            <a:xfrm>
              <a:off x="281767" y="4672121"/>
              <a:ext cx="734511" cy="1303621"/>
            </a:xfrm>
            <a:custGeom>
              <a:avLst/>
              <a:gdLst/>
              <a:ahLst/>
              <a:cxnLst/>
              <a:rect l="l" t="t" r="r" b="b"/>
              <a:pathLst>
                <a:path w="560550" h="743574">
                  <a:moveTo>
                    <a:pt x="61016" y="691698"/>
                  </a:moveTo>
                  <a:cubicBezTo>
                    <a:pt x="60752" y="691488"/>
                    <a:pt x="60376" y="692083"/>
                    <a:pt x="59889" y="693483"/>
                  </a:cubicBezTo>
                  <a:cubicBezTo>
                    <a:pt x="50807" y="696293"/>
                    <a:pt x="47826" y="698268"/>
                    <a:pt x="50946" y="699408"/>
                  </a:cubicBezTo>
                  <a:cubicBezTo>
                    <a:pt x="51641" y="702155"/>
                    <a:pt x="54176" y="702228"/>
                    <a:pt x="58551" y="699626"/>
                  </a:cubicBezTo>
                  <a:cubicBezTo>
                    <a:pt x="61153" y="699626"/>
                    <a:pt x="62128" y="697998"/>
                    <a:pt x="61475" y="694743"/>
                  </a:cubicBezTo>
                  <a:cubicBezTo>
                    <a:pt x="61433" y="692923"/>
                    <a:pt x="61280" y="691908"/>
                    <a:pt x="61016" y="691698"/>
                  </a:cubicBezTo>
                  <a:close/>
                  <a:moveTo>
                    <a:pt x="369120" y="48019"/>
                  </a:moveTo>
                  <a:cubicBezTo>
                    <a:pt x="367782" y="48286"/>
                    <a:pt x="366002" y="49158"/>
                    <a:pt x="363778" y="50636"/>
                  </a:cubicBezTo>
                  <a:cubicBezTo>
                    <a:pt x="352477" y="55612"/>
                    <a:pt x="346827" y="62849"/>
                    <a:pt x="346827" y="72345"/>
                  </a:cubicBezTo>
                  <a:cubicBezTo>
                    <a:pt x="346827" y="79375"/>
                    <a:pt x="351352" y="80297"/>
                    <a:pt x="360403" y="75113"/>
                  </a:cubicBezTo>
                  <a:cubicBezTo>
                    <a:pt x="371248" y="67162"/>
                    <a:pt x="375047" y="58468"/>
                    <a:pt x="371802" y="49034"/>
                  </a:cubicBezTo>
                  <a:cubicBezTo>
                    <a:pt x="371351" y="48090"/>
                    <a:pt x="370457" y="47752"/>
                    <a:pt x="369120" y="48019"/>
                  </a:cubicBezTo>
                  <a:close/>
                  <a:moveTo>
                    <a:pt x="304714" y="0"/>
                  </a:moveTo>
                  <a:cubicBezTo>
                    <a:pt x="366080" y="1421"/>
                    <a:pt x="417954" y="19305"/>
                    <a:pt x="460336" y="53653"/>
                  </a:cubicBezTo>
                  <a:cubicBezTo>
                    <a:pt x="500221" y="87285"/>
                    <a:pt x="521230" y="124811"/>
                    <a:pt x="523366" y="166229"/>
                  </a:cubicBezTo>
                  <a:lnTo>
                    <a:pt x="510770" y="212821"/>
                  </a:lnTo>
                  <a:lnTo>
                    <a:pt x="533226" y="205994"/>
                  </a:lnTo>
                  <a:cubicBezTo>
                    <a:pt x="531028" y="246313"/>
                    <a:pt x="518696" y="279293"/>
                    <a:pt x="496229" y="304932"/>
                  </a:cubicBezTo>
                  <a:cubicBezTo>
                    <a:pt x="481974" y="323759"/>
                    <a:pt x="459497" y="338030"/>
                    <a:pt x="428798" y="347745"/>
                  </a:cubicBezTo>
                  <a:lnTo>
                    <a:pt x="476090" y="362798"/>
                  </a:lnTo>
                  <a:lnTo>
                    <a:pt x="477117" y="375785"/>
                  </a:lnTo>
                  <a:lnTo>
                    <a:pt x="477412" y="374804"/>
                  </a:lnTo>
                  <a:cubicBezTo>
                    <a:pt x="499526" y="384342"/>
                    <a:pt x="517825" y="400158"/>
                    <a:pt x="532308" y="422251"/>
                  </a:cubicBezTo>
                  <a:cubicBezTo>
                    <a:pt x="547590" y="445164"/>
                    <a:pt x="557004" y="469030"/>
                    <a:pt x="560550" y="493850"/>
                  </a:cubicBezTo>
                  <a:lnTo>
                    <a:pt x="547968" y="601854"/>
                  </a:lnTo>
                  <a:lnTo>
                    <a:pt x="534190" y="603176"/>
                  </a:lnTo>
                  <a:lnTo>
                    <a:pt x="544936" y="605991"/>
                  </a:lnTo>
                  <a:cubicBezTo>
                    <a:pt x="527104" y="641842"/>
                    <a:pt x="502351" y="670436"/>
                    <a:pt x="470678" y="691772"/>
                  </a:cubicBezTo>
                  <a:cubicBezTo>
                    <a:pt x="451508" y="704338"/>
                    <a:pt x="425424" y="716893"/>
                    <a:pt x="392424" y="729438"/>
                  </a:cubicBezTo>
                  <a:lnTo>
                    <a:pt x="357713" y="719671"/>
                  </a:lnTo>
                  <a:lnTo>
                    <a:pt x="346096" y="735207"/>
                  </a:lnTo>
                  <a:cubicBezTo>
                    <a:pt x="325485" y="739779"/>
                    <a:pt x="304621" y="742397"/>
                    <a:pt x="283502" y="743061"/>
                  </a:cubicBezTo>
                  <a:cubicBezTo>
                    <a:pt x="269174" y="743735"/>
                    <a:pt x="246521" y="743745"/>
                    <a:pt x="215542" y="743092"/>
                  </a:cubicBezTo>
                  <a:lnTo>
                    <a:pt x="153212" y="743092"/>
                  </a:lnTo>
                  <a:cubicBezTo>
                    <a:pt x="153855" y="727800"/>
                    <a:pt x="152673" y="719023"/>
                    <a:pt x="149667" y="716763"/>
                  </a:cubicBezTo>
                  <a:cubicBezTo>
                    <a:pt x="147624" y="712202"/>
                    <a:pt x="142943" y="718049"/>
                    <a:pt x="135624" y="734305"/>
                  </a:cubicBezTo>
                  <a:cubicBezTo>
                    <a:pt x="122509" y="734305"/>
                    <a:pt x="111747" y="734632"/>
                    <a:pt x="103339" y="735285"/>
                  </a:cubicBezTo>
                  <a:cubicBezTo>
                    <a:pt x="97678" y="735285"/>
                    <a:pt x="89457" y="735285"/>
                    <a:pt x="78675" y="735285"/>
                  </a:cubicBezTo>
                  <a:cubicBezTo>
                    <a:pt x="66928" y="734632"/>
                    <a:pt x="57359" y="734305"/>
                    <a:pt x="49967" y="734305"/>
                  </a:cubicBezTo>
                  <a:cubicBezTo>
                    <a:pt x="38168" y="734305"/>
                    <a:pt x="21513" y="734958"/>
                    <a:pt x="0" y="736265"/>
                  </a:cubicBezTo>
                  <a:cubicBezTo>
                    <a:pt x="4583" y="707795"/>
                    <a:pt x="7185" y="683882"/>
                    <a:pt x="7807" y="664526"/>
                  </a:cubicBezTo>
                  <a:cubicBezTo>
                    <a:pt x="8460" y="647036"/>
                    <a:pt x="7807" y="625606"/>
                    <a:pt x="5848" y="600237"/>
                  </a:cubicBezTo>
                  <a:lnTo>
                    <a:pt x="61335" y="604451"/>
                  </a:lnTo>
                  <a:cubicBezTo>
                    <a:pt x="82827" y="606981"/>
                    <a:pt x="100042" y="608567"/>
                    <a:pt x="112981" y="609210"/>
                  </a:cubicBezTo>
                  <a:cubicBezTo>
                    <a:pt x="131954" y="610444"/>
                    <a:pt x="155498" y="610055"/>
                    <a:pt x="183615" y="608044"/>
                  </a:cubicBezTo>
                  <a:lnTo>
                    <a:pt x="186865" y="617157"/>
                  </a:lnTo>
                  <a:cubicBezTo>
                    <a:pt x="187716" y="618867"/>
                    <a:pt x="188535" y="619920"/>
                    <a:pt x="189323" y="620314"/>
                  </a:cubicBezTo>
                  <a:cubicBezTo>
                    <a:pt x="190774" y="621890"/>
                    <a:pt x="194029" y="622045"/>
                    <a:pt x="199089" y="620780"/>
                  </a:cubicBezTo>
                  <a:cubicBezTo>
                    <a:pt x="210597" y="621392"/>
                    <a:pt x="221716" y="621698"/>
                    <a:pt x="232447" y="621698"/>
                  </a:cubicBezTo>
                  <a:cubicBezTo>
                    <a:pt x="238190" y="621698"/>
                    <a:pt x="244343" y="621107"/>
                    <a:pt x="250906" y="619925"/>
                  </a:cubicBezTo>
                  <a:lnTo>
                    <a:pt x="262290" y="618961"/>
                  </a:lnTo>
                  <a:cubicBezTo>
                    <a:pt x="301313" y="617053"/>
                    <a:pt x="331239" y="611994"/>
                    <a:pt x="352068" y="603783"/>
                  </a:cubicBezTo>
                  <a:cubicBezTo>
                    <a:pt x="369516" y="596225"/>
                    <a:pt x="384731" y="584105"/>
                    <a:pt x="397711" y="567423"/>
                  </a:cubicBezTo>
                  <a:lnTo>
                    <a:pt x="414740" y="554562"/>
                  </a:lnTo>
                  <a:lnTo>
                    <a:pt x="407897" y="540224"/>
                  </a:lnTo>
                  <a:cubicBezTo>
                    <a:pt x="412459" y="514761"/>
                    <a:pt x="411811" y="493373"/>
                    <a:pt x="405953" y="476059"/>
                  </a:cubicBezTo>
                  <a:cubicBezTo>
                    <a:pt x="397742" y="456298"/>
                    <a:pt x="378236" y="440892"/>
                    <a:pt x="347433" y="429840"/>
                  </a:cubicBezTo>
                  <a:cubicBezTo>
                    <a:pt x="344634" y="429840"/>
                    <a:pt x="341654" y="428259"/>
                    <a:pt x="338491" y="425097"/>
                  </a:cubicBezTo>
                  <a:cubicBezTo>
                    <a:pt x="337838" y="424444"/>
                    <a:pt x="336630" y="423236"/>
                    <a:pt x="334868" y="421474"/>
                  </a:cubicBezTo>
                  <a:cubicBezTo>
                    <a:pt x="332556" y="418229"/>
                    <a:pt x="330555" y="416337"/>
                    <a:pt x="328865" y="415798"/>
                  </a:cubicBezTo>
                  <a:cubicBezTo>
                    <a:pt x="324531" y="414108"/>
                    <a:pt x="316968" y="415212"/>
                    <a:pt x="306176" y="419110"/>
                  </a:cubicBezTo>
                  <a:lnTo>
                    <a:pt x="260097" y="416062"/>
                  </a:lnTo>
                  <a:cubicBezTo>
                    <a:pt x="229533" y="414196"/>
                    <a:pt x="206771" y="413263"/>
                    <a:pt x="191811" y="413263"/>
                  </a:cubicBezTo>
                  <a:cubicBezTo>
                    <a:pt x="167084" y="412610"/>
                    <a:pt x="146411" y="413257"/>
                    <a:pt x="129792" y="415207"/>
                  </a:cubicBezTo>
                  <a:cubicBezTo>
                    <a:pt x="131741" y="391579"/>
                    <a:pt x="132716" y="370045"/>
                    <a:pt x="132716" y="350606"/>
                  </a:cubicBezTo>
                  <a:cubicBezTo>
                    <a:pt x="132716" y="329840"/>
                    <a:pt x="131741" y="306357"/>
                    <a:pt x="129792" y="280158"/>
                  </a:cubicBezTo>
                  <a:cubicBezTo>
                    <a:pt x="165830" y="282108"/>
                    <a:pt x="203951" y="283082"/>
                    <a:pt x="244157" y="283082"/>
                  </a:cubicBezTo>
                  <a:cubicBezTo>
                    <a:pt x="284694" y="283082"/>
                    <a:pt x="311982" y="281615"/>
                    <a:pt x="326019" y="278681"/>
                  </a:cubicBezTo>
                  <a:cubicBezTo>
                    <a:pt x="337548" y="275229"/>
                    <a:pt x="348911" y="268194"/>
                    <a:pt x="360108" y="257578"/>
                  </a:cubicBezTo>
                  <a:cubicBezTo>
                    <a:pt x="366277" y="251419"/>
                    <a:pt x="373752" y="242063"/>
                    <a:pt x="382533" y="229508"/>
                  </a:cubicBezTo>
                  <a:lnTo>
                    <a:pt x="385457" y="228528"/>
                  </a:lnTo>
                  <a:cubicBezTo>
                    <a:pt x="382201" y="223396"/>
                    <a:pt x="382077" y="217310"/>
                    <a:pt x="385083" y="210271"/>
                  </a:cubicBezTo>
                  <a:cubicBezTo>
                    <a:pt x="387188" y="206092"/>
                    <a:pt x="391081" y="201567"/>
                    <a:pt x="396762" y="196694"/>
                  </a:cubicBezTo>
                  <a:cubicBezTo>
                    <a:pt x="398338" y="195377"/>
                    <a:pt x="399126" y="195243"/>
                    <a:pt x="399126" y="196290"/>
                  </a:cubicBezTo>
                  <a:cubicBezTo>
                    <a:pt x="399769" y="196497"/>
                    <a:pt x="398271" y="195362"/>
                    <a:pt x="394632" y="192884"/>
                  </a:cubicBezTo>
                  <a:cubicBezTo>
                    <a:pt x="393854" y="184331"/>
                    <a:pt x="392512" y="178385"/>
                    <a:pt x="390604" y="175047"/>
                  </a:cubicBezTo>
                  <a:cubicBezTo>
                    <a:pt x="388116" y="170578"/>
                    <a:pt x="382844" y="165778"/>
                    <a:pt x="374788" y="160646"/>
                  </a:cubicBezTo>
                  <a:cubicBezTo>
                    <a:pt x="373119" y="153389"/>
                    <a:pt x="362974" y="146966"/>
                    <a:pt x="344354" y="141378"/>
                  </a:cubicBezTo>
                  <a:cubicBezTo>
                    <a:pt x="328969" y="136557"/>
                    <a:pt x="309887" y="134473"/>
                    <a:pt x="287110" y="135126"/>
                  </a:cubicBezTo>
                  <a:cubicBezTo>
                    <a:pt x="281812" y="131871"/>
                    <a:pt x="274000" y="130243"/>
                    <a:pt x="263674" y="130243"/>
                  </a:cubicBezTo>
                  <a:cubicBezTo>
                    <a:pt x="256956" y="130243"/>
                    <a:pt x="244914" y="130860"/>
                    <a:pt x="227548" y="132094"/>
                  </a:cubicBezTo>
                  <a:cubicBezTo>
                    <a:pt x="211219" y="133462"/>
                    <a:pt x="199395" y="134147"/>
                    <a:pt x="192075" y="134147"/>
                  </a:cubicBezTo>
                  <a:cubicBezTo>
                    <a:pt x="178504" y="134800"/>
                    <a:pt x="167551" y="134800"/>
                    <a:pt x="159215" y="134147"/>
                  </a:cubicBezTo>
                  <a:lnTo>
                    <a:pt x="119606" y="137039"/>
                  </a:lnTo>
                  <a:cubicBezTo>
                    <a:pt x="106377" y="137672"/>
                    <a:pt x="95719" y="138610"/>
                    <a:pt x="87632" y="139854"/>
                  </a:cubicBezTo>
                  <a:cubicBezTo>
                    <a:pt x="73169" y="141171"/>
                    <a:pt x="53715" y="143830"/>
                    <a:pt x="29268" y="147832"/>
                  </a:cubicBezTo>
                  <a:lnTo>
                    <a:pt x="31227" y="126604"/>
                  </a:lnTo>
                  <a:cubicBezTo>
                    <a:pt x="35157" y="104065"/>
                    <a:pt x="37432" y="87441"/>
                    <a:pt x="38054" y="76731"/>
                  </a:cubicBezTo>
                  <a:cubicBezTo>
                    <a:pt x="39361" y="59801"/>
                    <a:pt x="37733" y="40703"/>
                    <a:pt x="33171" y="19440"/>
                  </a:cubicBezTo>
                  <a:cubicBezTo>
                    <a:pt x="51584" y="22042"/>
                    <a:pt x="64989" y="23343"/>
                    <a:pt x="73387" y="23343"/>
                  </a:cubicBezTo>
                  <a:cubicBezTo>
                    <a:pt x="78301" y="23343"/>
                    <a:pt x="84698" y="22783"/>
                    <a:pt x="92578" y="21663"/>
                  </a:cubicBezTo>
                  <a:cubicBezTo>
                    <a:pt x="96476" y="20679"/>
                    <a:pt x="101312" y="19616"/>
                    <a:pt x="107087" y="18475"/>
                  </a:cubicBezTo>
                  <a:cubicBezTo>
                    <a:pt x="113245" y="18475"/>
                    <a:pt x="119912" y="18475"/>
                    <a:pt x="127086" y="18475"/>
                  </a:cubicBezTo>
                  <a:lnTo>
                    <a:pt x="134754" y="22463"/>
                  </a:lnTo>
                  <a:lnTo>
                    <a:pt x="159610" y="16007"/>
                  </a:lnTo>
                  <a:cubicBezTo>
                    <a:pt x="183446" y="10307"/>
                    <a:pt x="203941" y="6952"/>
                    <a:pt x="221094" y="5941"/>
                  </a:cubicBezTo>
                  <a:cubicBezTo>
                    <a:pt x="234323" y="5246"/>
                    <a:pt x="249097" y="5915"/>
                    <a:pt x="265415" y="7947"/>
                  </a:cubicBezTo>
                  <a:cubicBezTo>
                    <a:pt x="273430" y="8486"/>
                    <a:pt x="279106" y="8522"/>
                    <a:pt x="282444" y="8056"/>
                  </a:cubicBezTo>
                  <a:cubicBezTo>
                    <a:pt x="289142" y="7444"/>
                    <a:pt x="296565" y="4759"/>
                    <a:pt x="304714" y="0"/>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39" name="Group 34">
              <a:extLst>
                <a:ext uri="{FF2B5EF4-FFF2-40B4-BE49-F238E27FC236}">
                  <a16:creationId xmlns:a16="http://schemas.microsoft.com/office/drawing/2014/main" id="{5549ADAF-7B38-85FD-2AAC-2BE45CCC9E79}"/>
                </a:ext>
              </a:extLst>
            </p:cNvPr>
            <p:cNvGrpSpPr/>
            <p:nvPr/>
          </p:nvGrpSpPr>
          <p:grpSpPr>
            <a:xfrm>
              <a:off x="1229452" y="4876255"/>
              <a:ext cx="2862817" cy="1033178"/>
              <a:chOff x="4965552" y="1736224"/>
              <a:chExt cx="2232248" cy="906829"/>
            </a:xfrm>
          </p:grpSpPr>
          <p:sp>
            <p:nvSpPr>
              <p:cNvPr id="40" name="TextBox 39">
                <a:extLst>
                  <a:ext uri="{FF2B5EF4-FFF2-40B4-BE49-F238E27FC236}">
                    <a16:creationId xmlns:a16="http://schemas.microsoft.com/office/drawing/2014/main" id="{96DE3E64-A354-B61D-D1D0-7B11F5C9F782}"/>
                  </a:ext>
                </a:extLst>
              </p:cNvPr>
              <p:cNvSpPr txBox="1"/>
              <p:nvPr/>
            </p:nvSpPr>
            <p:spPr>
              <a:xfrm>
                <a:off x="4965552" y="2116284"/>
                <a:ext cx="2232248" cy="526769"/>
              </a:xfrm>
              <a:prstGeom prst="rect">
                <a:avLst/>
              </a:prstGeom>
              <a:noFill/>
            </p:spPr>
            <p:txBody>
              <a:bodyPr wrap="square" rtlCol="0">
                <a:spAutoFit/>
              </a:bodyPr>
              <a:lstStyle/>
              <a:p>
                <a:r>
                  <a:rPr lang="en-US" altLang="ko-KR" sz="1100" dirty="0">
                    <a:solidFill>
                      <a:schemeClr val="bg1"/>
                    </a:solidFill>
                    <a:latin typeface="+mn-lt"/>
                    <a:cs typeface="Arial" pitchFamily="34" charset="0"/>
                  </a:rPr>
                  <a:t>Qualtrics</a:t>
                </a:r>
              </a:p>
              <a:p>
                <a:r>
                  <a:rPr lang="en-US" altLang="ko-KR" sz="1100" dirty="0">
                    <a:solidFill>
                      <a:schemeClr val="bg1"/>
                    </a:solidFill>
                    <a:latin typeface="+mn-lt"/>
                    <a:cs typeface="Arial" pitchFamily="34" charset="0"/>
                  </a:rPr>
                  <a:t>Loop11</a:t>
                </a:r>
              </a:p>
              <a:p>
                <a:r>
                  <a:rPr lang="en-US" altLang="ko-KR" sz="1100" dirty="0">
                    <a:solidFill>
                      <a:schemeClr val="bg1"/>
                    </a:solidFill>
                    <a:latin typeface="+mn-lt"/>
                    <a:cs typeface="Arial" pitchFamily="34" charset="0"/>
                  </a:rPr>
                  <a:t>Maze</a:t>
                </a:r>
                <a:endParaRPr lang="ko-KR" altLang="en-US" sz="1100" dirty="0">
                  <a:solidFill>
                    <a:schemeClr val="bg1"/>
                  </a:solidFill>
                  <a:latin typeface="+mn-lt"/>
                  <a:cs typeface="Arial" pitchFamily="34" charset="0"/>
                </a:endParaRPr>
              </a:p>
            </p:txBody>
          </p:sp>
          <p:sp>
            <p:nvSpPr>
              <p:cNvPr id="41" name="TextBox 40">
                <a:extLst>
                  <a:ext uri="{FF2B5EF4-FFF2-40B4-BE49-F238E27FC236}">
                    <a16:creationId xmlns:a16="http://schemas.microsoft.com/office/drawing/2014/main" id="{7A2CB7A2-0F8C-5754-C652-395487AE7C03}"/>
                  </a:ext>
                </a:extLst>
              </p:cNvPr>
              <p:cNvSpPr txBox="1"/>
              <p:nvPr/>
            </p:nvSpPr>
            <p:spPr>
              <a:xfrm>
                <a:off x="4965552" y="173622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Web UX Tools</a:t>
                </a:r>
                <a:endParaRPr lang="ko-KR" altLang="en-US" sz="2800" b="1" dirty="0">
                  <a:solidFill>
                    <a:schemeClr val="bg1"/>
                  </a:solidFill>
                  <a:latin typeface="+mn-lt"/>
                  <a:cs typeface="Arial" pitchFamily="34" charset="0"/>
                </a:endParaRPr>
              </a:p>
            </p:txBody>
          </p:sp>
        </p:grpSp>
      </p:grpSp>
      <p:grpSp>
        <p:nvGrpSpPr>
          <p:cNvPr id="45" name="Group 44">
            <a:extLst>
              <a:ext uri="{FF2B5EF4-FFF2-40B4-BE49-F238E27FC236}">
                <a16:creationId xmlns:a16="http://schemas.microsoft.com/office/drawing/2014/main" id="{BF3EA642-B388-0D94-3E68-327718A89D64}"/>
              </a:ext>
            </a:extLst>
          </p:cNvPr>
          <p:cNvGrpSpPr/>
          <p:nvPr/>
        </p:nvGrpSpPr>
        <p:grpSpPr>
          <a:xfrm>
            <a:off x="4741382" y="3055571"/>
            <a:ext cx="4311380" cy="1322893"/>
            <a:chOff x="4752268" y="1541826"/>
            <a:chExt cx="4311380" cy="1322893"/>
          </a:xfrm>
        </p:grpSpPr>
        <p:sp>
          <p:nvSpPr>
            <p:cNvPr id="7" name="Graphic 40">
              <a:extLst>
                <a:ext uri="{FF2B5EF4-FFF2-40B4-BE49-F238E27FC236}">
                  <a16:creationId xmlns:a16="http://schemas.microsoft.com/office/drawing/2014/main" id="{AA386DF8-81C2-489D-A60C-BBE8BA95D316}"/>
                </a:ext>
              </a:extLst>
            </p:cNvPr>
            <p:cNvSpPr/>
            <p:nvPr/>
          </p:nvSpPr>
          <p:spPr>
            <a:xfrm flipV="1">
              <a:off x="4752268" y="1541826"/>
              <a:ext cx="4311380" cy="1322892"/>
            </a:xfrm>
            <a:custGeom>
              <a:avLst/>
              <a:gdLst>
                <a:gd name="connsiteX0" fmla="*/ 7521811 w 7789016"/>
                <a:gd name="connsiteY0" fmla="*/ 858169 h 920040"/>
                <a:gd name="connsiteX1" fmla="*/ 204178 w 7789016"/>
                <a:gd name="connsiteY1" fmla="*/ 920041 h 920040"/>
                <a:gd name="connsiteX2" fmla="*/ 86621 w 7789016"/>
                <a:gd name="connsiteY2" fmla="*/ 802484 h 920040"/>
                <a:gd name="connsiteX3" fmla="*/ 0 w 7789016"/>
                <a:gd name="connsiteY3" fmla="*/ 148493 h 920040"/>
                <a:gd name="connsiteX4" fmla="*/ 117557 w 7789016"/>
                <a:gd name="connsiteY4" fmla="*/ 30936 h 920040"/>
                <a:gd name="connsiteX5" fmla="*/ 7670304 w 7789016"/>
                <a:gd name="connsiteY5" fmla="*/ 0 h 920040"/>
                <a:gd name="connsiteX6" fmla="*/ 7787862 w 7789016"/>
                <a:gd name="connsiteY6" fmla="*/ 117557 h 920040"/>
                <a:gd name="connsiteX7" fmla="*/ 7639368 w 7789016"/>
                <a:gd name="connsiteY7" fmla="*/ 739993 h 920040"/>
                <a:gd name="connsiteX8" fmla="*/ 7521811 w 7789016"/>
                <a:gd name="connsiteY8" fmla="*/ 858169 h 9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9016" h="920040">
                  <a:moveTo>
                    <a:pt x="7521811" y="858169"/>
                  </a:moveTo>
                  <a:lnTo>
                    <a:pt x="204178" y="920041"/>
                  </a:lnTo>
                  <a:cubicBezTo>
                    <a:pt x="139213" y="920041"/>
                    <a:pt x="86621" y="867449"/>
                    <a:pt x="86621" y="802484"/>
                  </a:cubicBezTo>
                  <a:lnTo>
                    <a:pt x="0" y="148493"/>
                  </a:lnTo>
                  <a:cubicBezTo>
                    <a:pt x="0" y="83528"/>
                    <a:pt x="52591" y="30936"/>
                    <a:pt x="117557" y="30936"/>
                  </a:cubicBezTo>
                  <a:lnTo>
                    <a:pt x="7670304" y="0"/>
                  </a:lnTo>
                  <a:cubicBezTo>
                    <a:pt x="7735270" y="0"/>
                    <a:pt x="7798381" y="54448"/>
                    <a:pt x="7787862" y="117557"/>
                  </a:cubicBezTo>
                  <a:lnTo>
                    <a:pt x="7639368" y="739993"/>
                  </a:lnTo>
                  <a:cubicBezTo>
                    <a:pt x="7630707" y="785159"/>
                    <a:pt x="7600389" y="860644"/>
                    <a:pt x="7521811" y="858169"/>
                  </a:cubicBezTo>
                  <a:close/>
                </a:path>
              </a:pathLst>
            </a:custGeom>
            <a:solidFill>
              <a:schemeClr val="accent4">
                <a:alpha val="70000"/>
              </a:schemeClr>
            </a:solidFill>
            <a:ln w="9525" cap="flat">
              <a:noFill/>
              <a:prstDash val="solid"/>
              <a:miter/>
            </a:ln>
          </p:spPr>
          <p:txBody>
            <a:bodyPr rtlCol="0" anchor="ctr"/>
            <a:lstStyle/>
            <a:p>
              <a:endParaRPr lang="en-US" sz="1100"/>
            </a:p>
          </p:txBody>
        </p:sp>
        <p:sp>
          <p:nvSpPr>
            <p:cNvPr id="22" name="TextBox 21">
              <a:extLst>
                <a:ext uri="{FF2B5EF4-FFF2-40B4-BE49-F238E27FC236}">
                  <a16:creationId xmlns:a16="http://schemas.microsoft.com/office/drawing/2014/main" id="{8E5DCA56-8C63-463F-B556-B189009C4A83}"/>
                </a:ext>
              </a:extLst>
            </p:cNvPr>
            <p:cNvSpPr txBox="1"/>
            <p:nvPr/>
          </p:nvSpPr>
          <p:spPr>
            <a:xfrm>
              <a:off x="4911104" y="1544792"/>
              <a:ext cx="851292" cy="1319927"/>
            </a:xfrm>
            <a:custGeom>
              <a:avLst/>
              <a:gdLst/>
              <a:ahLst/>
              <a:cxnLst/>
              <a:rect l="l" t="t" r="r" b="b"/>
              <a:pathLst>
                <a:path w="649674" h="752873">
                  <a:moveTo>
                    <a:pt x="600938" y="575520"/>
                  </a:moveTo>
                  <a:lnTo>
                    <a:pt x="595272" y="577325"/>
                  </a:lnTo>
                  <a:cubicBezTo>
                    <a:pt x="589603" y="579362"/>
                    <a:pt x="587982" y="580805"/>
                    <a:pt x="590408" y="581652"/>
                  </a:cubicBezTo>
                  <a:cubicBezTo>
                    <a:pt x="591206" y="584814"/>
                    <a:pt x="593684" y="585094"/>
                    <a:pt x="597842" y="582492"/>
                  </a:cubicBezTo>
                  <a:cubicBezTo>
                    <a:pt x="600434" y="582492"/>
                    <a:pt x="601408" y="580838"/>
                    <a:pt x="600765" y="577531"/>
                  </a:cubicBezTo>
                  <a:close/>
                  <a:moveTo>
                    <a:pt x="380029" y="209228"/>
                  </a:moveTo>
                  <a:lnTo>
                    <a:pt x="369921" y="229849"/>
                  </a:lnTo>
                  <a:cubicBezTo>
                    <a:pt x="357293" y="242477"/>
                    <a:pt x="347739" y="252917"/>
                    <a:pt x="341259" y="261169"/>
                  </a:cubicBezTo>
                  <a:cubicBezTo>
                    <a:pt x="328144" y="276244"/>
                    <a:pt x="315149" y="295232"/>
                    <a:pt x="302272" y="318134"/>
                  </a:cubicBezTo>
                  <a:lnTo>
                    <a:pt x="286332" y="322115"/>
                  </a:lnTo>
                  <a:lnTo>
                    <a:pt x="286332" y="335769"/>
                  </a:lnTo>
                  <a:lnTo>
                    <a:pt x="166291" y="489884"/>
                  </a:lnTo>
                  <a:lnTo>
                    <a:pt x="219663" y="489884"/>
                  </a:lnTo>
                  <a:lnTo>
                    <a:pt x="221343" y="502558"/>
                  </a:lnTo>
                  <a:lnTo>
                    <a:pt x="224811" y="488904"/>
                  </a:lnTo>
                  <a:cubicBezTo>
                    <a:pt x="241285" y="490853"/>
                    <a:pt x="256515" y="491827"/>
                    <a:pt x="270501" y="491827"/>
                  </a:cubicBezTo>
                  <a:cubicBezTo>
                    <a:pt x="280205" y="491827"/>
                    <a:pt x="291557" y="491262"/>
                    <a:pt x="304558" y="490132"/>
                  </a:cubicBezTo>
                  <a:cubicBezTo>
                    <a:pt x="318160" y="488764"/>
                    <a:pt x="328326" y="487701"/>
                    <a:pt x="335054" y="486944"/>
                  </a:cubicBezTo>
                  <a:cubicBezTo>
                    <a:pt x="344935" y="486944"/>
                    <a:pt x="353141" y="487924"/>
                    <a:pt x="359672" y="489884"/>
                  </a:cubicBezTo>
                  <a:lnTo>
                    <a:pt x="362269" y="488360"/>
                  </a:lnTo>
                  <a:cubicBezTo>
                    <a:pt x="369734" y="486068"/>
                    <a:pt x="374088" y="484518"/>
                    <a:pt x="375332" y="483710"/>
                  </a:cubicBezTo>
                  <a:cubicBezTo>
                    <a:pt x="375571" y="483575"/>
                    <a:pt x="375690" y="482009"/>
                    <a:pt x="375690" y="479013"/>
                  </a:cubicBezTo>
                  <a:lnTo>
                    <a:pt x="384477" y="448066"/>
                  </a:lnTo>
                  <a:lnTo>
                    <a:pt x="376623" y="447428"/>
                  </a:lnTo>
                  <a:cubicBezTo>
                    <a:pt x="374052" y="425470"/>
                    <a:pt x="373420" y="405647"/>
                    <a:pt x="374726" y="387960"/>
                  </a:cubicBezTo>
                  <a:cubicBezTo>
                    <a:pt x="374726" y="378525"/>
                    <a:pt x="375701" y="365986"/>
                    <a:pt x="377650" y="350341"/>
                  </a:cubicBezTo>
                  <a:cubicBezTo>
                    <a:pt x="378946" y="340523"/>
                    <a:pt x="379594" y="334079"/>
                    <a:pt x="379594" y="331011"/>
                  </a:cubicBezTo>
                  <a:cubicBezTo>
                    <a:pt x="379594" y="325765"/>
                    <a:pt x="379272" y="321058"/>
                    <a:pt x="378629" y="316890"/>
                  </a:cubicBezTo>
                  <a:cubicBezTo>
                    <a:pt x="381232" y="308710"/>
                    <a:pt x="382533" y="291946"/>
                    <a:pt x="382533" y="266597"/>
                  </a:cubicBezTo>
                  <a:cubicBezTo>
                    <a:pt x="381900" y="239828"/>
                    <a:pt x="381066" y="220705"/>
                    <a:pt x="380029" y="209228"/>
                  </a:cubicBezTo>
                  <a:close/>
                  <a:moveTo>
                    <a:pt x="478963" y="48493"/>
                  </a:moveTo>
                  <a:cubicBezTo>
                    <a:pt x="477576" y="47770"/>
                    <a:pt x="475820" y="48147"/>
                    <a:pt x="473695" y="49624"/>
                  </a:cubicBezTo>
                  <a:cubicBezTo>
                    <a:pt x="462394" y="54600"/>
                    <a:pt x="456744" y="61837"/>
                    <a:pt x="456744" y="71334"/>
                  </a:cubicBezTo>
                  <a:cubicBezTo>
                    <a:pt x="456744" y="77710"/>
                    <a:pt x="461269" y="78638"/>
                    <a:pt x="470320" y="74117"/>
                  </a:cubicBezTo>
                  <a:cubicBezTo>
                    <a:pt x="481165" y="66663"/>
                    <a:pt x="485063" y="59945"/>
                    <a:pt x="482015" y="53963"/>
                  </a:cubicBezTo>
                  <a:cubicBezTo>
                    <a:pt x="481367" y="51039"/>
                    <a:pt x="480350" y="49216"/>
                    <a:pt x="478963" y="48493"/>
                  </a:cubicBezTo>
                  <a:close/>
                  <a:moveTo>
                    <a:pt x="400603" y="0"/>
                  </a:moveTo>
                  <a:cubicBezTo>
                    <a:pt x="422883" y="1949"/>
                    <a:pt x="444313" y="2923"/>
                    <a:pt x="464893" y="2923"/>
                  </a:cubicBezTo>
                  <a:cubicBezTo>
                    <a:pt x="484799" y="2923"/>
                    <a:pt x="503450" y="1949"/>
                    <a:pt x="520847" y="0"/>
                  </a:cubicBezTo>
                  <a:lnTo>
                    <a:pt x="515901" y="120694"/>
                  </a:lnTo>
                  <a:lnTo>
                    <a:pt x="526710" y="137365"/>
                  </a:lnTo>
                  <a:cubicBezTo>
                    <a:pt x="526710" y="143285"/>
                    <a:pt x="526227" y="149132"/>
                    <a:pt x="525263" y="154907"/>
                  </a:cubicBezTo>
                  <a:cubicBezTo>
                    <a:pt x="523397" y="157716"/>
                    <a:pt x="521479" y="161091"/>
                    <a:pt x="519509" y="165031"/>
                  </a:cubicBezTo>
                  <a:cubicBezTo>
                    <a:pt x="517343" y="168255"/>
                    <a:pt x="516088" y="170562"/>
                    <a:pt x="515746" y="171951"/>
                  </a:cubicBezTo>
                  <a:cubicBezTo>
                    <a:pt x="515238" y="174356"/>
                    <a:pt x="515461" y="177052"/>
                    <a:pt x="516415" y="180038"/>
                  </a:cubicBezTo>
                  <a:lnTo>
                    <a:pt x="520100" y="192883"/>
                  </a:lnTo>
                  <a:cubicBezTo>
                    <a:pt x="523211" y="201426"/>
                    <a:pt x="524766" y="208373"/>
                    <a:pt x="524766" y="213722"/>
                  </a:cubicBezTo>
                  <a:cubicBezTo>
                    <a:pt x="525408" y="220575"/>
                    <a:pt x="524040" y="229465"/>
                    <a:pt x="520660" y="240393"/>
                  </a:cubicBezTo>
                  <a:lnTo>
                    <a:pt x="519680" y="340886"/>
                  </a:lnTo>
                  <a:lnTo>
                    <a:pt x="511065" y="362051"/>
                  </a:lnTo>
                  <a:lnTo>
                    <a:pt x="520847" y="375223"/>
                  </a:lnTo>
                  <a:lnTo>
                    <a:pt x="520847" y="489884"/>
                  </a:lnTo>
                  <a:lnTo>
                    <a:pt x="575137" y="489884"/>
                  </a:lnTo>
                  <a:lnTo>
                    <a:pt x="580327" y="495055"/>
                  </a:lnTo>
                  <a:lnTo>
                    <a:pt x="587593" y="488904"/>
                  </a:lnTo>
                  <a:cubicBezTo>
                    <a:pt x="595908" y="489598"/>
                    <a:pt x="603357" y="489692"/>
                    <a:pt x="609941" y="489184"/>
                  </a:cubicBezTo>
                  <a:cubicBezTo>
                    <a:pt x="614596" y="488520"/>
                    <a:pt x="620759" y="487229"/>
                    <a:pt x="628431" y="485311"/>
                  </a:cubicBezTo>
                  <a:lnTo>
                    <a:pt x="649674" y="484021"/>
                  </a:lnTo>
                  <a:cubicBezTo>
                    <a:pt x="646917" y="512677"/>
                    <a:pt x="644879" y="536823"/>
                    <a:pt x="643563" y="556459"/>
                  </a:cubicBezTo>
                  <a:cubicBezTo>
                    <a:pt x="641696" y="579516"/>
                    <a:pt x="641131" y="600101"/>
                    <a:pt x="641868" y="618213"/>
                  </a:cubicBezTo>
                  <a:cubicBezTo>
                    <a:pt x="619681" y="616233"/>
                    <a:pt x="599283" y="614932"/>
                    <a:pt x="580673" y="614310"/>
                  </a:cubicBezTo>
                  <a:cubicBezTo>
                    <a:pt x="560892" y="613657"/>
                    <a:pt x="541276" y="613812"/>
                    <a:pt x="521826" y="614777"/>
                  </a:cubicBezTo>
                  <a:lnTo>
                    <a:pt x="521826" y="637870"/>
                  </a:lnTo>
                  <a:lnTo>
                    <a:pt x="514999" y="641416"/>
                  </a:lnTo>
                  <a:lnTo>
                    <a:pt x="521826" y="647886"/>
                  </a:lnTo>
                  <a:lnTo>
                    <a:pt x="521826" y="699205"/>
                  </a:lnTo>
                  <a:cubicBezTo>
                    <a:pt x="518861" y="699205"/>
                    <a:pt x="517197" y="699863"/>
                    <a:pt x="516834" y="701180"/>
                  </a:cubicBezTo>
                  <a:cubicBezTo>
                    <a:pt x="515611" y="707338"/>
                    <a:pt x="516845" y="712092"/>
                    <a:pt x="520536" y="715441"/>
                  </a:cubicBezTo>
                  <a:lnTo>
                    <a:pt x="529633" y="752873"/>
                  </a:lnTo>
                  <a:cubicBezTo>
                    <a:pt x="505860" y="750924"/>
                    <a:pt x="481014" y="749949"/>
                    <a:pt x="455096" y="749949"/>
                  </a:cubicBezTo>
                  <a:cubicBezTo>
                    <a:pt x="429125" y="749949"/>
                    <a:pt x="404284" y="750924"/>
                    <a:pt x="380573" y="752873"/>
                  </a:cubicBezTo>
                  <a:cubicBezTo>
                    <a:pt x="383891" y="730645"/>
                    <a:pt x="386193" y="713149"/>
                    <a:pt x="387478" y="700387"/>
                  </a:cubicBezTo>
                  <a:cubicBezTo>
                    <a:pt x="388090" y="690631"/>
                    <a:pt x="387416" y="682555"/>
                    <a:pt x="385456" y="676158"/>
                  </a:cubicBezTo>
                  <a:lnTo>
                    <a:pt x="400137" y="669533"/>
                  </a:lnTo>
                  <a:lnTo>
                    <a:pt x="384477" y="665910"/>
                  </a:lnTo>
                  <a:lnTo>
                    <a:pt x="384477" y="618213"/>
                  </a:lnTo>
                  <a:cubicBezTo>
                    <a:pt x="384632" y="618213"/>
                    <a:pt x="380439" y="617856"/>
                    <a:pt x="371896" y="617140"/>
                  </a:cubicBezTo>
                  <a:cubicBezTo>
                    <a:pt x="366878" y="616508"/>
                    <a:pt x="359791" y="615891"/>
                    <a:pt x="350637" y="615290"/>
                  </a:cubicBezTo>
                  <a:cubicBezTo>
                    <a:pt x="334370" y="613984"/>
                    <a:pt x="321711" y="613004"/>
                    <a:pt x="312660" y="612351"/>
                  </a:cubicBezTo>
                  <a:cubicBezTo>
                    <a:pt x="299981" y="612351"/>
                    <a:pt x="285798" y="613330"/>
                    <a:pt x="270112" y="615290"/>
                  </a:cubicBezTo>
                  <a:lnTo>
                    <a:pt x="264109" y="602584"/>
                  </a:lnTo>
                  <a:lnTo>
                    <a:pt x="250051" y="623097"/>
                  </a:lnTo>
                  <a:lnTo>
                    <a:pt x="173118" y="621122"/>
                  </a:lnTo>
                  <a:cubicBezTo>
                    <a:pt x="141341" y="619183"/>
                    <a:pt x="116879" y="618213"/>
                    <a:pt x="99731" y="618213"/>
                  </a:cubicBezTo>
                  <a:cubicBezTo>
                    <a:pt x="67954" y="617560"/>
                    <a:pt x="34711" y="617887"/>
                    <a:pt x="0" y="619193"/>
                  </a:cubicBezTo>
                  <a:lnTo>
                    <a:pt x="0" y="497815"/>
                  </a:lnTo>
                  <a:cubicBezTo>
                    <a:pt x="17801" y="488173"/>
                    <a:pt x="34094" y="473057"/>
                    <a:pt x="48878" y="452467"/>
                  </a:cubicBezTo>
                  <a:cubicBezTo>
                    <a:pt x="56954" y="442089"/>
                    <a:pt x="68162" y="424516"/>
                    <a:pt x="82500" y="399748"/>
                  </a:cubicBezTo>
                  <a:cubicBezTo>
                    <a:pt x="90307" y="385430"/>
                    <a:pt x="96559" y="375135"/>
                    <a:pt x="101255" y="368863"/>
                  </a:cubicBezTo>
                  <a:cubicBezTo>
                    <a:pt x="107517" y="359833"/>
                    <a:pt x="114292" y="353747"/>
                    <a:pt x="121581" y="350605"/>
                  </a:cubicBezTo>
                  <a:lnTo>
                    <a:pt x="144426" y="348273"/>
                  </a:lnTo>
                  <a:lnTo>
                    <a:pt x="134659" y="343530"/>
                  </a:lnTo>
                  <a:cubicBezTo>
                    <a:pt x="153207" y="309482"/>
                    <a:pt x="173548" y="278898"/>
                    <a:pt x="195683" y="251776"/>
                  </a:cubicBezTo>
                  <a:cubicBezTo>
                    <a:pt x="203469" y="240434"/>
                    <a:pt x="215008" y="226547"/>
                    <a:pt x="230300" y="210114"/>
                  </a:cubicBezTo>
                  <a:cubicBezTo>
                    <a:pt x="244867" y="193329"/>
                    <a:pt x="254239" y="181443"/>
                    <a:pt x="258417" y="174455"/>
                  </a:cubicBezTo>
                  <a:cubicBezTo>
                    <a:pt x="263093" y="167457"/>
                    <a:pt x="265431" y="157862"/>
                    <a:pt x="265431" y="145669"/>
                  </a:cubicBezTo>
                  <a:cubicBezTo>
                    <a:pt x="278287" y="135830"/>
                    <a:pt x="289095" y="125603"/>
                    <a:pt x="297856" y="114986"/>
                  </a:cubicBezTo>
                  <a:cubicBezTo>
                    <a:pt x="307052" y="103935"/>
                    <a:pt x="313842" y="93318"/>
                    <a:pt x="318228" y="83137"/>
                  </a:cubicBezTo>
                  <a:cubicBezTo>
                    <a:pt x="336693" y="71505"/>
                    <a:pt x="352451" y="58545"/>
                    <a:pt x="365504" y="44259"/>
                  </a:cubicBezTo>
                  <a:cubicBezTo>
                    <a:pt x="373269" y="35851"/>
                    <a:pt x="381610" y="25281"/>
                    <a:pt x="390526" y="12550"/>
                  </a:cubicBezTo>
                  <a:close/>
                </a:path>
              </a:pathLst>
            </a:custGeom>
            <a:solidFill>
              <a:schemeClr val="bg1"/>
            </a:solidFill>
            <a:ln w="12700">
              <a:noFill/>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a:endParaRPr lang="ko-KR" altLang="en-US" sz="5400" dirty="0">
                <a:ln w="12700">
                  <a:noFill/>
                </a:ln>
                <a:solidFill>
                  <a:schemeClr val="tx1">
                    <a:lumMod val="75000"/>
                    <a:lumOff val="25000"/>
                  </a:schemeClr>
                </a:solidFill>
                <a:latin typeface="Tahoma" panose="020B0604030504040204" pitchFamily="34" charset="0"/>
                <a:ea typeface="HY목각파임B" panose="02030600000101010101" pitchFamily="18" charset="-127"/>
                <a:cs typeface="Arial" pitchFamily="34" charset="0"/>
              </a:endParaRPr>
            </a:p>
          </p:txBody>
        </p:sp>
        <p:grpSp>
          <p:nvGrpSpPr>
            <p:cNvPr id="42" name="Group 34">
              <a:extLst>
                <a:ext uri="{FF2B5EF4-FFF2-40B4-BE49-F238E27FC236}">
                  <a16:creationId xmlns:a16="http://schemas.microsoft.com/office/drawing/2014/main" id="{60379CEC-3884-2B5A-D9D6-13BFC0BFF46B}"/>
                </a:ext>
              </a:extLst>
            </p:cNvPr>
            <p:cNvGrpSpPr/>
            <p:nvPr/>
          </p:nvGrpSpPr>
          <p:grpSpPr>
            <a:xfrm>
              <a:off x="5930859" y="1714998"/>
              <a:ext cx="2902686" cy="905946"/>
              <a:chOff x="4755044" y="1717434"/>
              <a:chExt cx="2263335" cy="795156"/>
            </a:xfrm>
          </p:grpSpPr>
          <p:sp>
            <p:nvSpPr>
              <p:cNvPr id="43" name="TextBox 42">
                <a:extLst>
                  <a:ext uri="{FF2B5EF4-FFF2-40B4-BE49-F238E27FC236}">
                    <a16:creationId xmlns:a16="http://schemas.microsoft.com/office/drawing/2014/main" id="{6DF10CAB-EC1D-27C3-A860-D7902CEF8DCE}"/>
                  </a:ext>
                </a:extLst>
              </p:cNvPr>
              <p:cNvSpPr txBox="1"/>
              <p:nvPr/>
            </p:nvSpPr>
            <p:spPr>
              <a:xfrm>
                <a:off x="4786131" y="2134397"/>
                <a:ext cx="2232248" cy="378193"/>
              </a:xfrm>
              <a:prstGeom prst="rect">
                <a:avLst/>
              </a:prstGeom>
              <a:noFill/>
            </p:spPr>
            <p:txBody>
              <a:bodyPr wrap="square" rtlCol="0">
                <a:spAutoFit/>
              </a:bodyPr>
              <a:lstStyle/>
              <a:p>
                <a:r>
                  <a:rPr lang="en-US" altLang="ko-KR" sz="1100" dirty="0">
                    <a:solidFill>
                      <a:schemeClr val="bg1"/>
                    </a:solidFill>
                    <a:latin typeface="+mn-lt"/>
                    <a:cs typeface="Arial" pitchFamily="34" charset="0"/>
                  </a:rPr>
                  <a:t>Web Analytics</a:t>
                </a:r>
              </a:p>
              <a:p>
                <a:r>
                  <a:rPr lang="en-US" altLang="ko-KR" sz="1100" dirty="0">
                    <a:solidFill>
                      <a:schemeClr val="bg1"/>
                    </a:solidFill>
                    <a:latin typeface="+mn-lt"/>
                    <a:cs typeface="Arial" pitchFamily="34" charset="0"/>
                  </a:rPr>
                  <a:t>Multivariate Test</a:t>
                </a:r>
              </a:p>
            </p:txBody>
          </p:sp>
          <p:sp>
            <p:nvSpPr>
              <p:cNvPr id="44" name="TextBox 43">
                <a:extLst>
                  <a:ext uri="{FF2B5EF4-FFF2-40B4-BE49-F238E27FC236}">
                    <a16:creationId xmlns:a16="http://schemas.microsoft.com/office/drawing/2014/main" id="{783D165B-6132-AB29-F900-F547ED5C6D80}"/>
                  </a:ext>
                </a:extLst>
              </p:cNvPr>
              <p:cNvSpPr txBox="1"/>
              <p:nvPr/>
            </p:nvSpPr>
            <p:spPr>
              <a:xfrm>
                <a:off x="4755044" y="1717434"/>
                <a:ext cx="2232248" cy="405207"/>
              </a:xfrm>
              <a:prstGeom prst="rect">
                <a:avLst/>
              </a:prstGeom>
              <a:noFill/>
            </p:spPr>
            <p:txBody>
              <a:bodyPr wrap="square" rtlCol="0">
                <a:spAutoFit/>
              </a:bodyPr>
              <a:lstStyle/>
              <a:p>
                <a:r>
                  <a:rPr lang="en-US" altLang="ko-KR" sz="2400" b="1" dirty="0">
                    <a:solidFill>
                      <a:schemeClr val="bg1"/>
                    </a:solidFill>
                    <a:latin typeface="+mn-lt"/>
                    <a:cs typeface="Arial" pitchFamily="34" charset="0"/>
                  </a:rPr>
                  <a:t>Different tests</a:t>
                </a:r>
                <a:endParaRPr lang="ko-KR" altLang="en-US" sz="2400" b="1" dirty="0">
                  <a:solidFill>
                    <a:schemeClr val="bg1"/>
                  </a:solidFill>
                  <a:latin typeface="+mn-lt"/>
                  <a:cs typeface="Arial" pitchFamily="34" charset="0"/>
                </a:endParaRPr>
              </a:p>
            </p:txBody>
          </p:sp>
        </p:grpSp>
      </p:grpSp>
      <p:pic>
        <p:nvPicPr>
          <p:cNvPr id="49" name="Picture 4" descr="j0256665">
            <a:extLst>
              <a:ext uri="{FF2B5EF4-FFF2-40B4-BE49-F238E27FC236}">
                <a16:creationId xmlns:a16="http://schemas.microsoft.com/office/drawing/2014/main" id="{3E19405A-E600-BD90-1FCC-2D6CBAFA556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51382" y="4804080"/>
            <a:ext cx="1712266" cy="212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1769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0E538-B544-3E43-B926-24D074E65237}"/>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416316" y="4098531"/>
            <a:ext cx="1727684" cy="2591194"/>
          </a:xfrm>
          <a:prstGeom prst="rect">
            <a:avLst/>
          </a:prstGeom>
        </p:spPr>
      </p:pic>
      <p:sp>
        <p:nvSpPr>
          <p:cNvPr id="138241" name="Title 1"/>
          <p:cNvSpPr>
            <a:spLocks noGrp="1"/>
          </p:cNvSpPr>
          <p:nvPr>
            <p:ph type="title"/>
          </p:nvPr>
        </p:nvSpPr>
        <p:spPr/>
        <p:txBody>
          <a:bodyPr/>
          <a:lstStyle/>
          <a:p>
            <a:r>
              <a:rPr lang="en-US" dirty="0">
                <a:latin typeface="Tahoma" charset="0"/>
              </a:rPr>
              <a:t>Web Experiment Exercise (1)</a:t>
            </a:r>
          </a:p>
        </p:txBody>
      </p:sp>
      <p:sp>
        <p:nvSpPr>
          <p:cNvPr id="138242" name="Content Placeholder 8"/>
          <p:cNvSpPr>
            <a:spLocks noGrp="1"/>
          </p:cNvSpPr>
          <p:nvPr>
            <p:ph idx="1"/>
          </p:nvPr>
        </p:nvSpPr>
        <p:spPr/>
        <p:txBody>
          <a:bodyPr>
            <a:normAutofit fontScale="92500"/>
          </a:bodyPr>
          <a:lstStyle/>
          <a:p>
            <a:r>
              <a:rPr lang="en-US" dirty="0">
                <a:latin typeface="Tahoma" charset="0"/>
              </a:rPr>
              <a:t>Choose one </a:t>
            </a:r>
            <a:r>
              <a:rPr lang="en-US" b="1" dirty="0">
                <a:latin typeface="Tahoma" charset="0"/>
              </a:rPr>
              <a:t>goal (A/B) </a:t>
            </a:r>
            <a:r>
              <a:rPr lang="en-US" dirty="0">
                <a:latin typeface="Tahoma" charset="0"/>
              </a:rPr>
              <a:t>for your A/B testing</a:t>
            </a:r>
          </a:p>
          <a:p>
            <a:pPr lvl="1"/>
            <a:r>
              <a:rPr lang="en-US" dirty="0">
                <a:latin typeface="Tahoma" charset="0"/>
              </a:rPr>
              <a:t>Which screen/page/view/navigation will you compare?</a:t>
            </a:r>
          </a:p>
          <a:p>
            <a:pPr lvl="1"/>
            <a:r>
              <a:rPr lang="en-US" dirty="0">
                <a:latin typeface="Tahoma" charset="0"/>
              </a:rPr>
              <a:t>An important view, not many changes, not obvious</a:t>
            </a:r>
          </a:p>
          <a:p>
            <a:r>
              <a:rPr lang="en-US" dirty="0">
                <a:latin typeface="Tahoma" charset="0"/>
              </a:rPr>
              <a:t>What </a:t>
            </a:r>
            <a:r>
              <a:rPr lang="en-US" b="1" dirty="0">
                <a:latin typeface="Tahoma" charset="0"/>
              </a:rPr>
              <a:t>data</a:t>
            </a:r>
            <a:r>
              <a:rPr lang="en-US" dirty="0">
                <a:latin typeface="Tahoma" charset="0"/>
              </a:rPr>
              <a:t> will you collect?</a:t>
            </a:r>
          </a:p>
          <a:p>
            <a:pPr lvl="1"/>
            <a:r>
              <a:rPr lang="en-US" dirty="0">
                <a:latin typeface="Tahoma" charset="0"/>
              </a:rPr>
              <a:t>Success metric</a:t>
            </a:r>
            <a:r>
              <a:rPr lang="en-US">
                <a:latin typeface="Tahoma" charset="0"/>
              </a:rPr>
              <a:t>/conversion rate</a:t>
            </a:r>
            <a:endParaRPr lang="en-US" dirty="0">
              <a:latin typeface="Tahoma" charset="0"/>
            </a:endParaRPr>
          </a:p>
          <a:p>
            <a:r>
              <a:rPr lang="en-US" dirty="0">
                <a:latin typeface="Tahoma" charset="0"/>
              </a:rPr>
              <a:t>Choose a </a:t>
            </a:r>
            <a:r>
              <a:rPr lang="en-US" b="1" dirty="0">
                <a:latin typeface="Tahoma" charset="0"/>
              </a:rPr>
              <a:t>task</a:t>
            </a:r>
            <a:r>
              <a:rPr lang="en-US" dirty="0">
                <a:latin typeface="Tahoma" charset="0"/>
              </a:rPr>
              <a:t> for user to perform</a:t>
            </a:r>
          </a:p>
          <a:p>
            <a:pPr lvl="1"/>
            <a:r>
              <a:rPr lang="en-US" dirty="0">
                <a:latin typeface="Tahoma" charset="0"/>
              </a:rPr>
              <a:t>List a </a:t>
            </a:r>
            <a:r>
              <a:rPr lang="en-US" i="1" dirty="0">
                <a:latin typeface="Tahoma" charset="0"/>
              </a:rPr>
              <a:t>task </a:t>
            </a:r>
            <a:r>
              <a:rPr lang="en-US" dirty="0">
                <a:latin typeface="Tahoma" charset="0"/>
              </a:rPr>
              <a:t>“Search for ‘Spider Man’” specific to the success metric/data you collect</a:t>
            </a:r>
          </a:p>
          <a:p>
            <a:r>
              <a:rPr lang="en-US" b="1" dirty="0">
                <a:latin typeface="Tahoma" charset="0"/>
              </a:rPr>
              <a:t>Participants</a:t>
            </a:r>
            <a:r>
              <a:rPr lang="en-US" dirty="0">
                <a:latin typeface="Tahoma" charset="0"/>
              </a:rPr>
              <a:t>: </a:t>
            </a:r>
          </a:p>
          <a:p>
            <a:pPr lvl="1"/>
            <a:r>
              <a:rPr lang="en-US" dirty="0">
                <a:latin typeface="Tahoma" charset="0"/>
              </a:rPr>
              <a:t>Who will you recruit? Characteristics?</a:t>
            </a:r>
          </a:p>
          <a:p>
            <a:r>
              <a:rPr lang="en-US" b="1" dirty="0">
                <a:latin typeface="Tahoma" charset="0"/>
              </a:rPr>
              <a:t>Environment</a:t>
            </a:r>
            <a:r>
              <a:rPr lang="en-US" dirty="0">
                <a:latin typeface="Tahoma" charset="0"/>
              </a:rPr>
              <a:t>: Choose the </a:t>
            </a:r>
            <a:r>
              <a:rPr lang="en-US" b="1" dirty="0">
                <a:latin typeface="Tahoma" charset="0"/>
              </a:rPr>
              <a:t>tool(s) </a:t>
            </a:r>
            <a:r>
              <a:rPr lang="en-US" dirty="0">
                <a:latin typeface="Tahoma" charset="0"/>
              </a:rPr>
              <a:t>you will use</a:t>
            </a:r>
          </a:p>
          <a:p>
            <a:pPr lvl="1"/>
            <a:r>
              <a:rPr lang="en-US" dirty="0">
                <a:latin typeface="Tahoma" charset="0"/>
              </a:rPr>
              <a:t>Qualtrics, Loop11, Maze</a:t>
            </a:r>
          </a:p>
          <a:p>
            <a:pPr lvl="1"/>
            <a:endParaRPr lang="en-US" dirty="0">
              <a:latin typeface="Tahoma" charset="0"/>
            </a:endParaRPr>
          </a:p>
        </p:txBody>
      </p:sp>
      <p:sp>
        <p:nvSpPr>
          <p:cNvPr id="4" name="Footer Placeholder 1">
            <a:extLst>
              <a:ext uri="{FF2B5EF4-FFF2-40B4-BE49-F238E27FC236}">
                <a16:creationId xmlns:a16="http://schemas.microsoft.com/office/drawing/2014/main" id="{3ED0DAFE-5827-2D3D-5A69-B990030CBB7F}"/>
              </a:ext>
            </a:extLst>
          </p:cNvPr>
          <p:cNvSpPr>
            <a:spLocks noGrp="1"/>
          </p:cNvSpPr>
          <p:nvPr>
            <p:ph type="ftr" sz="quarter" idx="3"/>
          </p:nvPr>
        </p:nvSpPr>
        <p:spPr/>
        <p:txBody>
          <a:bodyPr/>
          <a:lstStyle/>
          <a:p>
            <a:pPr>
              <a:defRPr/>
            </a:pPr>
            <a:r>
              <a:rPr lang="en-US"/>
              <a:t>Interaction Design and Prototyping</a:t>
            </a:r>
            <a:endParaRPr lang="en-US" dirty="0"/>
          </a:p>
        </p:txBody>
      </p:sp>
      <p:sp>
        <p:nvSpPr>
          <p:cNvPr id="2" name="Slide Number Placeholder 2">
            <a:extLst>
              <a:ext uri="{FF2B5EF4-FFF2-40B4-BE49-F238E27FC236}">
                <a16:creationId xmlns:a16="http://schemas.microsoft.com/office/drawing/2014/main" id="{74D05DAE-761E-D972-CA53-ADEF1F4C327F}"/>
              </a:ext>
            </a:extLst>
          </p:cNvPr>
          <p:cNvSpPr>
            <a:spLocks noGrp="1"/>
          </p:cNvSpPr>
          <p:nvPr>
            <p:ph type="sldNum" sz="quarter" idx="4"/>
          </p:nvPr>
        </p:nvSpPr>
        <p:spPr/>
        <p:txBody>
          <a:bodyPr/>
          <a:lstStyle/>
          <a:p>
            <a:fld id="{B720622F-670E-0E4A-8DEA-78DB96BED1E2}"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5"/>
          <p:cNvSpPr>
            <a:spLocks noGrp="1"/>
          </p:cNvSpPr>
          <p:nvPr>
            <p:ph type="title"/>
          </p:nvPr>
        </p:nvSpPr>
        <p:spPr/>
        <p:txBody>
          <a:bodyPr/>
          <a:lstStyle/>
          <a:p>
            <a:r>
              <a:rPr lang="en-US">
                <a:latin typeface="Tahoma" charset="0"/>
              </a:rPr>
              <a:t>Summary</a:t>
            </a:r>
          </a:p>
        </p:txBody>
      </p:sp>
      <p:sp>
        <p:nvSpPr>
          <p:cNvPr id="134146" name="Content Placeholder 6"/>
          <p:cNvSpPr>
            <a:spLocks noGrp="1"/>
          </p:cNvSpPr>
          <p:nvPr>
            <p:ph idx="1"/>
          </p:nvPr>
        </p:nvSpPr>
        <p:spPr/>
        <p:txBody>
          <a:bodyPr>
            <a:normAutofit fontScale="92500" lnSpcReduction="20000"/>
          </a:bodyPr>
          <a:lstStyle/>
          <a:p>
            <a:r>
              <a:rPr lang="en-US" sz="2400" dirty="0">
                <a:latin typeface="Tahoma" charset="0"/>
              </a:rPr>
              <a:t>A/B Testing Principles</a:t>
            </a:r>
          </a:p>
          <a:p>
            <a:pPr lvl="1"/>
            <a:r>
              <a:rPr lang="en-US" sz="2000" dirty="0">
                <a:latin typeface="Tahoma" charset="0"/>
              </a:rPr>
              <a:t>Small changes, big impact</a:t>
            </a:r>
          </a:p>
          <a:p>
            <a:pPr lvl="1"/>
            <a:r>
              <a:rPr lang="en-US" sz="2000" dirty="0">
                <a:latin typeface="Tahoma" charset="0"/>
              </a:rPr>
              <a:t>Hippo vs Data trumps intuition</a:t>
            </a:r>
          </a:p>
          <a:p>
            <a:pPr lvl="1"/>
            <a:r>
              <a:rPr lang="en-US" sz="2000" dirty="0">
                <a:latin typeface="Tahoma" charset="0"/>
              </a:rPr>
              <a:t>Randomized controlled experiment</a:t>
            </a:r>
          </a:p>
          <a:p>
            <a:r>
              <a:rPr lang="en-US" sz="2400" dirty="0">
                <a:latin typeface="Tahoma" charset="0"/>
              </a:rPr>
              <a:t>Concepts</a:t>
            </a:r>
          </a:p>
          <a:p>
            <a:pPr lvl="1"/>
            <a:r>
              <a:rPr lang="en-US" sz="2000" dirty="0">
                <a:latin typeface="Tahoma" charset="0"/>
              </a:rPr>
              <a:t>Control condition vs. Treatment condition</a:t>
            </a:r>
          </a:p>
          <a:p>
            <a:pPr lvl="1"/>
            <a:r>
              <a:rPr lang="en-US" sz="2000" dirty="0">
                <a:latin typeface="Tahoma" charset="0"/>
              </a:rPr>
              <a:t>Valuable insights</a:t>
            </a:r>
          </a:p>
          <a:p>
            <a:pPr lvl="2"/>
            <a:r>
              <a:rPr lang="en-US" sz="1800" dirty="0">
                <a:latin typeface="Tahoma" charset="0"/>
              </a:rPr>
              <a:t>Conversion rate</a:t>
            </a:r>
          </a:p>
          <a:p>
            <a:pPr lvl="1"/>
            <a:r>
              <a:rPr lang="en-US" sz="2000" dirty="0">
                <a:latin typeface="Tahoma" charset="0"/>
              </a:rPr>
              <a:t>Sample population</a:t>
            </a:r>
          </a:p>
          <a:p>
            <a:pPr lvl="2"/>
            <a:r>
              <a:rPr lang="en-US" sz="1800" dirty="0">
                <a:latin typeface="Tahoma" charset="0"/>
              </a:rPr>
              <a:t>Random assignment with minimum size</a:t>
            </a:r>
          </a:p>
          <a:p>
            <a:pPr lvl="2"/>
            <a:r>
              <a:rPr lang="en-US" sz="1800" dirty="0">
                <a:latin typeface="Tahoma" charset="0"/>
              </a:rPr>
              <a:t>Ramp-up and auto-abort</a:t>
            </a:r>
          </a:p>
          <a:p>
            <a:pPr lvl="1"/>
            <a:r>
              <a:rPr lang="en-US" sz="2000" dirty="0">
                <a:latin typeface="Tahoma" charset="0"/>
              </a:rPr>
              <a:t>Web Analytics</a:t>
            </a:r>
          </a:p>
          <a:p>
            <a:pPr lvl="1"/>
            <a:r>
              <a:rPr lang="en-US" sz="2000" dirty="0">
                <a:latin typeface="Tahoma" charset="0"/>
              </a:rPr>
              <a:t>Multi variate Testing</a:t>
            </a:r>
          </a:p>
          <a:p>
            <a:r>
              <a:rPr lang="en-US" sz="2400" dirty="0">
                <a:latin typeface="Tahoma" charset="0"/>
              </a:rPr>
              <a:t>Tools</a:t>
            </a:r>
          </a:p>
          <a:p>
            <a:pPr lvl="1"/>
            <a:r>
              <a:rPr lang="en-US" sz="2000" dirty="0">
                <a:latin typeface="Tahoma" charset="0"/>
              </a:rPr>
              <a:t>SMU Qualtrics</a:t>
            </a:r>
          </a:p>
          <a:p>
            <a:pPr lvl="1"/>
            <a:r>
              <a:rPr lang="en-US" sz="2000" dirty="0">
                <a:latin typeface="Tahoma" charset="0"/>
              </a:rPr>
              <a:t>Loop11</a:t>
            </a:r>
          </a:p>
          <a:p>
            <a:pPr lvl="1"/>
            <a:r>
              <a:rPr lang="en-US" sz="2000" dirty="0">
                <a:latin typeface="Tahoma" charset="0"/>
              </a:rPr>
              <a:t>Maze</a:t>
            </a:r>
          </a:p>
          <a:p>
            <a:pPr lvl="1"/>
            <a:r>
              <a:rPr lang="en-US" sz="2000" dirty="0" err="1">
                <a:latin typeface="Tahoma" charset="0"/>
              </a:rPr>
              <a:t>UserZoom</a:t>
            </a:r>
            <a:endParaRPr lang="en-US" sz="2000" dirty="0">
              <a:latin typeface="Tahoma" charset="0"/>
            </a:endParaRPr>
          </a:p>
        </p:txBody>
      </p:sp>
      <p:sp>
        <p:nvSpPr>
          <p:cNvPr id="3" name="Footer Placeholder 1">
            <a:extLst>
              <a:ext uri="{FF2B5EF4-FFF2-40B4-BE49-F238E27FC236}">
                <a16:creationId xmlns:a16="http://schemas.microsoft.com/office/drawing/2014/main" id="{FEAE3D7E-145A-C308-C360-FFCEDE59FF4C}"/>
              </a:ext>
            </a:extLst>
          </p:cNvPr>
          <p:cNvSpPr>
            <a:spLocks noGrp="1"/>
          </p:cNvSpPr>
          <p:nvPr>
            <p:ph type="ftr" sz="quarter" idx="3"/>
          </p:nvPr>
        </p:nvSpPr>
        <p:spPr/>
        <p:txBody>
          <a:bodyPr/>
          <a:lstStyle/>
          <a:p>
            <a:pPr>
              <a:defRPr/>
            </a:pPr>
            <a:r>
              <a:rPr lang="en-US"/>
              <a:t>Interaction Design and Prototyping</a:t>
            </a:r>
            <a:endParaRPr lang="en-US" dirty="0"/>
          </a:p>
        </p:txBody>
      </p:sp>
      <p:sp>
        <p:nvSpPr>
          <p:cNvPr id="2" name="Slide Number Placeholder 2">
            <a:extLst>
              <a:ext uri="{FF2B5EF4-FFF2-40B4-BE49-F238E27FC236}">
                <a16:creationId xmlns:a16="http://schemas.microsoft.com/office/drawing/2014/main" id="{7CD25F64-7F82-C92A-FA15-628FB91C1194}"/>
              </a:ext>
            </a:extLst>
          </p:cNvPr>
          <p:cNvSpPr>
            <a:spLocks noGrp="1"/>
          </p:cNvSpPr>
          <p:nvPr>
            <p:ph type="sldNum" sz="quarter" idx="4"/>
          </p:nvPr>
        </p:nvSpPr>
        <p:spPr/>
        <p:txBody>
          <a:bodyPr/>
          <a:lstStyle/>
          <a:p>
            <a:fld id="{B720622F-670E-0E4A-8DEA-78DB96BED1E2}" type="slidenum">
              <a:rPr lang="en-US" smtClean="0"/>
              <a:pPr/>
              <a:t>41</a:t>
            </a:fld>
            <a:endParaRPr lang="en-US"/>
          </a:p>
        </p:txBody>
      </p:sp>
    </p:spTree>
    <p:extLst>
      <p:ext uri="{BB962C8B-B14F-4D97-AF65-F5344CB8AC3E}">
        <p14:creationId xmlns:p14="http://schemas.microsoft.com/office/powerpoint/2010/main" val="729944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5"/>
          <p:cNvSpPr>
            <a:spLocks noGrp="1"/>
          </p:cNvSpPr>
          <p:nvPr>
            <p:ph type="title"/>
          </p:nvPr>
        </p:nvSpPr>
        <p:spPr/>
        <p:txBody>
          <a:bodyPr/>
          <a:lstStyle/>
          <a:p>
            <a:r>
              <a:rPr lang="en-US">
                <a:latin typeface="Tahoma" charset="0"/>
              </a:rPr>
              <a:t>Readings</a:t>
            </a:r>
          </a:p>
        </p:txBody>
      </p:sp>
      <p:sp>
        <p:nvSpPr>
          <p:cNvPr id="135170" name="Content Placeholder 6"/>
          <p:cNvSpPr>
            <a:spLocks noGrp="1"/>
          </p:cNvSpPr>
          <p:nvPr>
            <p:ph idx="1"/>
          </p:nvPr>
        </p:nvSpPr>
        <p:spPr/>
        <p:txBody>
          <a:bodyPr/>
          <a:lstStyle/>
          <a:p>
            <a:r>
              <a:rPr lang="en-US" dirty="0">
                <a:latin typeface="Tahoma" charset="0"/>
              </a:rPr>
              <a:t>Recommended</a:t>
            </a:r>
          </a:p>
          <a:p>
            <a:pPr lvl="1"/>
            <a:r>
              <a:rPr lang="en-US" dirty="0" err="1">
                <a:latin typeface="Tahoma" charset="0"/>
              </a:rPr>
              <a:t>Preece</a:t>
            </a:r>
            <a:r>
              <a:rPr lang="en-US" dirty="0">
                <a:latin typeface="Tahoma" charset="0"/>
              </a:rPr>
              <a:t> et al, </a:t>
            </a:r>
            <a:r>
              <a:rPr lang="en-US" i="1" dirty="0">
                <a:latin typeface="Tahoma" charset="0"/>
              </a:rPr>
              <a:t>Interaction Design 5th</a:t>
            </a:r>
          </a:p>
          <a:p>
            <a:pPr lvl="2"/>
            <a:r>
              <a:rPr lang="en-US" altLang="en-US" dirty="0">
                <a:ea typeface="ＭＳ Ｐゴシック" panose="020B0600070205080204" pitchFamily="34" charset="-128"/>
              </a:rPr>
              <a:t>8.6 (Observation)</a:t>
            </a:r>
          </a:p>
          <a:p>
            <a:pPr lvl="2"/>
            <a:r>
              <a:rPr lang="en-US" dirty="0">
                <a:latin typeface="Tahoma" charset="0"/>
              </a:rPr>
              <a:t>16.3 (Analytics and A/</a:t>
            </a:r>
            <a:r>
              <a:rPr lang="en-US">
                <a:latin typeface="Tahoma" charset="0"/>
              </a:rPr>
              <a:t>B Testing)</a:t>
            </a:r>
            <a:endParaRPr lang="en-US" dirty="0">
              <a:latin typeface="Tahoma" charset="0"/>
            </a:endParaRPr>
          </a:p>
          <a:p>
            <a:r>
              <a:rPr lang="en-US" dirty="0">
                <a:latin typeface="Tahoma" charset="0"/>
              </a:rPr>
              <a:t>Supplementary</a:t>
            </a:r>
          </a:p>
          <a:p>
            <a:pPr lvl="1"/>
            <a:r>
              <a:rPr lang="en-US" dirty="0" err="1">
                <a:latin typeface="Tahoma" charset="0"/>
              </a:rPr>
              <a:t>Kohavi</a:t>
            </a:r>
            <a:r>
              <a:rPr lang="en-US" dirty="0">
                <a:latin typeface="Tahoma" charset="0"/>
              </a:rPr>
              <a:t>, </a:t>
            </a:r>
            <a:r>
              <a:rPr lang="en-US" dirty="0" err="1">
                <a:latin typeface="Tahoma" charset="0"/>
              </a:rPr>
              <a:t>Henne</a:t>
            </a:r>
            <a:r>
              <a:rPr lang="en-US" dirty="0">
                <a:latin typeface="Tahoma" charset="0"/>
              </a:rPr>
              <a:t>, and </a:t>
            </a:r>
            <a:r>
              <a:rPr lang="en-US" dirty="0" err="1">
                <a:latin typeface="Tahoma" charset="0"/>
              </a:rPr>
              <a:t>Sommerfield</a:t>
            </a:r>
            <a:r>
              <a:rPr lang="en-US" dirty="0">
                <a:latin typeface="Tahoma" charset="0"/>
              </a:rPr>
              <a:t>. </a:t>
            </a:r>
            <a:r>
              <a:rPr lang="en-US" dirty="0">
                <a:latin typeface="Tahoma" charset="0"/>
                <a:hlinkClick r:id="rId3"/>
              </a:rPr>
              <a:t>Practical guide to controlled experiments on the web</a:t>
            </a:r>
            <a:r>
              <a:rPr lang="en-US" dirty="0">
                <a:latin typeface="Tahoma" charset="0"/>
              </a:rPr>
              <a:t>.</a:t>
            </a:r>
          </a:p>
        </p:txBody>
      </p:sp>
      <p:sp>
        <p:nvSpPr>
          <p:cNvPr id="2" name="Slide Number Placeholder 2">
            <a:extLst>
              <a:ext uri="{FF2B5EF4-FFF2-40B4-BE49-F238E27FC236}">
                <a16:creationId xmlns:a16="http://schemas.microsoft.com/office/drawing/2014/main" id="{5A995E28-1FE4-477F-C8D7-84417618418D}"/>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42</a:t>
            </a:fld>
            <a:endParaRPr lang="en-US"/>
          </a:p>
        </p:txBody>
      </p:sp>
      <p:sp>
        <p:nvSpPr>
          <p:cNvPr id="3" name="Footer Placeholder 1">
            <a:extLst>
              <a:ext uri="{FF2B5EF4-FFF2-40B4-BE49-F238E27FC236}">
                <a16:creationId xmlns:a16="http://schemas.microsoft.com/office/drawing/2014/main" id="{A046DF43-25A9-0D66-6013-E84FE71781A4}"/>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Tree>
    <p:extLst>
      <p:ext uri="{BB962C8B-B14F-4D97-AF65-F5344CB8AC3E}">
        <p14:creationId xmlns:p14="http://schemas.microsoft.com/office/powerpoint/2010/main" val="238153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55875" y="0"/>
            <a:ext cx="3960813" cy="668813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4" name="Title 3">
            <a:extLst>
              <a:ext uri="{FF2B5EF4-FFF2-40B4-BE49-F238E27FC236}">
                <a16:creationId xmlns:a16="http://schemas.microsoft.com/office/drawing/2014/main" id="{C1C7E9DD-650E-3357-CE37-488A1DC378F0}"/>
              </a:ext>
            </a:extLst>
          </p:cNvPr>
          <p:cNvSpPr>
            <a:spLocks noGrp="1"/>
          </p:cNvSpPr>
          <p:nvPr>
            <p:ph type="title"/>
          </p:nvPr>
        </p:nvSpPr>
        <p:spPr/>
        <p:txBody>
          <a:bodyPr/>
          <a:lstStyle/>
          <a:p>
            <a:r>
              <a:rPr lang="en-US" dirty="0"/>
              <a:t>Version A</a:t>
            </a:r>
          </a:p>
        </p:txBody>
      </p:sp>
      <p:sp>
        <p:nvSpPr>
          <p:cNvPr id="5" name="Footer Placeholder 1">
            <a:extLst>
              <a:ext uri="{FF2B5EF4-FFF2-40B4-BE49-F238E27FC236}">
                <a16:creationId xmlns:a16="http://schemas.microsoft.com/office/drawing/2014/main" id="{EDEF6506-3F26-66C8-DFA6-E3E8B93157C4}"/>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6" name="Slide Number Placeholder 2">
            <a:extLst>
              <a:ext uri="{FF2B5EF4-FFF2-40B4-BE49-F238E27FC236}">
                <a16:creationId xmlns:a16="http://schemas.microsoft.com/office/drawing/2014/main" id="{0A69FD1A-D434-5158-18E8-DA528E96D9F9}"/>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B8E6-AB4E-9350-022E-F4AE1A1CF6C2}"/>
              </a:ext>
            </a:extLst>
          </p:cNvPr>
          <p:cNvSpPr>
            <a:spLocks noGrp="1"/>
          </p:cNvSpPr>
          <p:nvPr>
            <p:ph type="title"/>
          </p:nvPr>
        </p:nvSpPr>
        <p:spPr/>
        <p:txBody>
          <a:bodyPr/>
          <a:lstStyle/>
          <a:p>
            <a:r>
              <a:rPr lang="en-US" dirty="0"/>
              <a:t>Version B</a:t>
            </a:r>
          </a:p>
        </p:txBody>
      </p:sp>
      <p:pic>
        <p:nvPicPr>
          <p:cNvPr id="5222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2388" y="0"/>
            <a:ext cx="4356100" cy="6602413"/>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3" name="Footer Placeholder 1">
            <a:extLst>
              <a:ext uri="{FF2B5EF4-FFF2-40B4-BE49-F238E27FC236}">
                <a16:creationId xmlns:a16="http://schemas.microsoft.com/office/drawing/2014/main" id="{117E9A99-A7E8-0270-40CA-6A7DC585AC80}"/>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4" name="Slide Number Placeholder 2">
            <a:extLst>
              <a:ext uri="{FF2B5EF4-FFF2-40B4-BE49-F238E27FC236}">
                <a16:creationId xmlns:a16="http://schemas.microsoft.com/office/drawing/2014/main" id="{CC7451A9-18C6-855A-1477-3D06EC82E4D7}"/>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r="13348"/>
          <a:stretch>
            <a:fillRect/>
          </a:stretch>
        </p:blipFill>
        <p:spPr bwMode="auto">
          <a:xfrm>
            <a:off x="2700338" y="0"/>
            <a:ext cx="3851275" cy="667067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4" name="Title 3">
            <a:extLst>
              <a:ext uri="{FF2B5EF4-FFF2-40B4-BE49-F238E27FC236}">
                <a16:creationId xmlns:a16="http://schemas.microsoft.com/office/drawing/2014/main" id="{509C4467-2FB5-05D2-0A23-639AE6256E99}"/>
              </a:ext>
            </a:extLst>
          </p:cNvPr>
          <p:cNvSpPr>
            <a:spLocks noGrp="1"/>
          </p:cNvSpPr>
          <p:nvPr>
            <p:ph type="title"/>
          </p:nvPr>
        </p:nvSpPr>
        <p:spPr/>
        <p:txBody>
          <a:bodyPr/>
          <a:lstStyle/>
          <a:p>
            <a:r>
              <a:rPr lang="en-US" dirty="0"/>
              <a:t>Version C</a:t>
            </a:r>
          </a:p>
        </p:txBody>
      </p:sp>
      <p:sp>
        <p:nvSpPr>
          <p:cNvPr id="5" name="Footer Placeholder 1">
            <a:extLst>
              <a:ext uri="{FF2B5EF4-FFF2-40B4-BE49-F238E27FC236}">
                <a16:creationId xmlns:a16="http://schemas.microsoft.com/office/drawing/2014/main" id="{1CEF395B-ACAB-40B2-DECA-EB9BE7475FE7}"/>
              </a:ext>
            </a:extLst>
          </p:cNvPr>
          <p:cNvSpPr>
            <a:spLocks noGrp="1"/>
          </p:cNvSpPr>
          <p:nvPr>
            <p:ph type="ftr" sz="quarter" idx="3"/>
          </p:nvPr>
        </p:nvSpPr>
        <p:spPr/>
        <p:txBody>
          <a:bodyPr/>
          <a:lstStyle/>
          <a:p>
            <a:pPr>
              <a:defRPr/>
            </a:pPr>
            <a:r>
              <a:rPr lang="en-US"/>
              <a:t>Interaction Design and Prototyping</a:t>
            </a:r>
            <a:endParaRPr lang="en-US" dirty="0"/>
          </a:p>
        </p:txBody>
      </p:sp>
      <p:sp>
        <p:nvSpPr>
          <p:cNvPr id="6" name="Slide Number Placeholder 2">
            <a:extLst>
              <a:ext uri="{FF2B5EF4-FFF2-40B4-BE49-F238E27FC236}">
                <a16:creationId xmlns:a16="http://schemas.microsoft.com/office/drawing/2014/main" id="{B3340AD3-2F4C-7D7F-62BE-FF4F915C6520}"/>
              </a:ext>
            </a:extLst>
          </p:cNvPr>
          <p:cNvSpPr>
            <a:spLocks noGrp="1"/>
          </p:cNvSpPr>
          <p:nvPr>
            <p:ph type="sldNum" sz="quarter" idx="4"/>
          </p:nvPr>
        </p:nvSpPr>
        <p:spPr/>
        <p:txBody>
          <a:bodyPr/>
          <a:lstStyle/>
          <a:p>
            <a:fld id="{B720622F-670E-0E4A-8DEA-78DB96BED1E2}"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61F55-5E0E-6ED2-12EC-7E2CF55D76A5}"/>
              </a:ext>
            </a:extLst>
          </p:cNvPr>
          <p:cNvSpPr>
            <a:spLocks noGrp="1"/>
          </p:cNvSpPr>
          <p:nvPr>
            <p:ph type="title"/>
          </p:nvPr>
        </p:nvSpPr>
        <p:spPr/>
        <p:txBody>
          <a:bodyPr/>
          <a:lstStyle/>
          <a:p>
            <a:endParaRPr lang="en-US"/>
          </a:p>
        </p:txBody>
      </p:sp>
      <p:pic>
        <p:nvPicPr>
          <p:cNvPr id="5632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r="13348"/>
          <a:stretch>
            <a:fillRect/>
          </a:stretch>
        </p:blipFill>
        <p:spPr bwMode="auto">
          <a:xfrm>
            <a:off x="6254721" y="0"/>
            <a:ext cx="2879725" cy="498633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56324"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r="24475"/>
          <a:stretch>
            <a:fillRect/>
          </a:stretch>
        </p:blipFill>
        <p:spPr bwMode="auto">
          <a:xfrm>
            <a:off x="3014634" y="0"/>
            <a:ext cx="3230562" cy="489585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56325"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r="24129"/>
          <a:stretch>
            <a:fillRect/>
          </a:stretch>
        </p:blipFill>
        <p:spPr bwMode="auto">
          <a:xfrm>
            <a:off x="-9554" y="0"/>
            <a:ext cx="2971800" cy="50165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6326" name="Rectangle 6"/>
          <p:cNvSpPr>
            <a:spLocks noChangeArrowheads="1"/>
          </p:cNvSpPr>
          <p:nvPr/>
        </p:nvSpPr>
        <p:spPr bwMode="auto">
          <a:xfrm>
            <a:off x="601634" y="5138738"/>
            <a:ext cx="184217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solidFill>
                  <a:schemeClr val="accent6"/>
                </a:solidFill>
              </a:rPr>
              <a:t>Version A </a:t>
            </a:r>
          </a:p>
        </p:txBody>
      </p:sp>
      <p:sp>
        <p:nvSpPr>
          <p:cNvPr id="56327" name="Rectangle 7"/>
          <p:cNvSpPr>
            <a:spLocks noChangeArrowheads="1"/>
          </p:cNvSpPr>
          <p:nvPr/>
        </p:nvSpPr>
        <p:spPr bwMode="auto">
          <a:xfrm>
            <a:off x="3698846" y="5138738"/>
            <a:ext cx="184217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solidFill>
                  <a:schemeClr val="accent6"/>
                </a:solidFill>
              </a:rPr>
              <a:t>Version B </a:t>
            </a:r>
          </a:p>
        </p:txBody>
      </p:sp>
      <p:sp>
        <p:nvSpPr>
          <p:cNvPr id="56328" name="Rectangle 8"/>
          <p:cNvSpPr>
            <a:spLocks noChangeArrowheads="1"/>
          </p:cNvSpPr>
          <p:nvPr/>
        </p:nvSpPr>
        <p:spPr bwMode="auto">
          <a:xfrm>
            <a:off x="6938934" y="5138738"/>
            <a:ext cx="186301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solidFill>
                  <a:schemeClr val="accent6"/>
                </a:solidFill>
              </a:rPr>
              <a:t>Version C </a:t>
            </a:r>
          </a:p>
        </p:txBody>
      </p:sp>
      <p:sp>
        <p:nvSpPr>
          <p:cNvPr id="4" name="Footer Placeholder 1">
            <a:extLst>
              <a:ext uri="{FF2B5EF4-FFF2-40B4-BE49-F238E27FC236}">
                <a16:creationId xmlns:a16="http://schemas.microsoft.com/office/drawing/2014/main" id="{ECDBA5FD-D492-7678-6CD1-28C9541F0514}"/>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5" name="Slide Number Placeholder 2">
            <a:extLst>
              <a:ext uri="{FF2B5EF4-FFF2-40B4-BE49-F238E27FC236}">
                <a16:creationId xmlns:a16="http://schemas.microsoft.com/office/drawing/2014/main" id="{549A74F3-4395-6BC8-52CF-E22D3E8B0F26}"/>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r="13348"/>
          <a:stretch>
            <a:fillRect/>
          </a:stretch>
        </p:blipFill>
        <p:spPr bwMode="auto">
          <a:xfrm>
            <a:off x="6264275" y="0"/>
            <a:ext cx="2879725" cy="498633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6042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r="24475"/>
          <a:stretch>
            <a:fillRect/>
          </a:stretch>
        </p:blipFill>
        <p:spPr bwMode="auto">
          <a:xfrm>
            <a:off x="3024188" y="0"/>
            <a:ext cx="3230562" cy="489585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60421"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r="24129"/>
          <a:stretch>
            <a:fillRect/>
          </a:stretch>
        </p:blipFill>
        <p:spPr bwMode="auto">
          <a:xfrm>
            <a:off x="0" y="0"/>
            <a:ext cx="2971800" cy="50165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60422" name="Rectangle 9"/>
          <p:cNvSpPr>
            <a:spLocks noChangeArrowheads="1"/>
          </p:cNvSpPr>
          <p:nvPr/>
        </p:nvSpPr>
        <p:spPr bwMode="auto">
          <a:xfrm>
            <a:off x="2411413" y="4113213"/>
            <a:ext cx="51276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t>A </a:t>
            </a:r>
          </a:p>
        </p:txBody>
      </p:sp>
      <p:sp>
        <p:nvSpPr>
          <p:cNvPr id="60423" name="Rectangle 10"/>
          <p:cNvSpPr>
            <a:spLocks noChangeArrowheads="1"/>
          </p:cNvSpPr>
          <p:nvPr/>
        </p:nvSpPr>
        <p:spPr bwMode="auto">
          <a:xfrm>
            <a:off x="5688013" y="4076700"/>
            <a:ext cx="508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t>B </a:t>
            </a:r>
          </a:p>
        </p:txBody>
      </p:sp>
      <p:sp>
        <p:nvSpPr>
          <p:cNvPr id="60424" name="Rectangle 11"/>
          <p:cNvSpPr>
            <a:spLocks noChangeArrowheads="1"/>
          </p:cNvSpPr>
          <p:nvPr/>
        </p:nvSpPr>
        <p:spPr bwMode="auto">
          <a:xfrm>
            <a:off x="8631238" y="4346575"/>
            <a:ext cx="512762"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t>C </a:t>
            </a:r>
          </a:p>
        </p:txBody>
      </p:sp>
      <p:pic>
        <p:nvPicPr>
          <p:cNvPr id="60425"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84400" y="4581525"/>
            <a:ext cx="4727575" cy="209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1" name="Rounded Rectangular Callout 10"/>
          <p:cNvSpPr/>
          <p:nvPr/>
        </p:nvSpPr>
        <p:spPr bwMode="auto">
          <a:xfrm>
            <a:off x="1691680" y="4653136"/>
            <a:ext cx="1836204" cy="715800"/>
          </a:xfrm>
          <a:prstGeom prst="wedgeRoundRectCallout">
            <a:avLst>
              <a:gd name="adj1" fmla="val 25122"/>
              <a:gd name="adj2" fmla="val -67514"/>
              <a:gd name="adj3" fmla="val 16667"/>
            </a:avLst>
          </a:prstGeom>
          <a:solidFill>
            <a:srgbClr val="3399FF"/>
          </a:solidFill>
          <a:ln w="12700" cap="flat" cmpd="sng" algn="ctr">
            <a:noFill/>
            <a:prstDash val="solid"/>
            <a:round/>
            <a:headEnd type="none" w="med" len="med"/>
            <a:tailEnd type="triangle" w="med" len="med"/>
          </a:ln>
          <a:effectLst/>
        </p:spPr>
        <p:txBody>
          <a:bodyPr vert="horz" wrap="square" lIns="92075" tIns="46038" rIns="92075" bIns="46038" numCol="1" rtlCol="0" anchor="t" anchorCtr="0" compatLnSpc="1">
            <a:prstTxWarp prst="textNoShape">
              <a:avLst/>
            </a:prstTxWarp>
            <a:spAutoFit/>
          </a:bodyPr>
          <a:lstStyle/>
          <a:p>
            <a:pPr marL="0" marR="0" indent="0" algn="ctr" defTabSz="762000" rtl="0" eaLnBrk="0" fontAlgn="base" latinLnBrk="0" hangingPunct="0">
              <a:lnSpc>
                <a:spcPct val="100000"/>
              </a:lnSpc>
              <a:spcBef>
                <a:spcPct val="0"/>
              </a:spcBef>
              <a:spcAft>
                <a:spcPct val="0"/>
              </a:spcAft>
              <a:buClrTx/>
              <a:buSzTx/>
              <a:buFontTx/>
              <a:buNone/>
              <a:tabLst>
                <a:tab pos="228600" algn="l"/>
              </a:tabLst>
            </a:pPr>
            <a:r>
              <a:rPr kumimoji="0" lang="en-US" sz="1800" b="0" i="0" u="none" strike="noStrike" cap="none" normalizeH="0" baseline="0" dirty="0">
                <a:ln>
                  <a:noFill/>
                </a:ln>
                <a:solidFill>
                  <a:schemeClr val="bg1"/>
                </a:solidFill>
                <a:effectLst/>
                <a:latin typeface="Tahoma" pitchFamily="34" charset="0"/>
              </a:rPr>
              <a:t>Small changes,</a:t>
            </a:r>
            <a:r>
              <a:rPr kumimoji="0" lang="en-US" sz="1800" b="0" i="0" u="none" strike="noStrike" cap="none" normalizeH="0" dirty="0">
                <a:ln>
                  <a:noFill/>
                </a:ln>
                <a:solidFill>
                  <a:schemeClr val="bg1"/>
                </a:solidFill>
                <a:effectLst/>
                <a:latin typeface="Tahoma" pitchFamily="34" charset="0"/>
              </a:rPr>
              <a:t> big impact</a:t>
            </a:r>
            <a:endParaRPr kumimoji="0" lang="en-US" sz="1800" b="0" i="0" u="none" strike="noStrike" cap="none" normalizeH="0" baseline="0" dirty="0">
              <a:ln>
                <a:noFill/>
              </a:ln>
              <a:solidFill>
                <a:schemeClr val="bg1"/>
              </a:solidFill>
              <a:effectLst/>
              <a:latin typeface="Tahoma" pitchFamily="34" charset="0"/>
            </a:endParaRPr>
          </a:p>
        </p:txBody>
      </p:sp>
      <p:sp>
        <p:nvSpPr>
          <p:cNvPr id="5" name="Footer Placeholder 1">
            <a:extLst>
              <a:ext uri="{FF2B5EF4-FFF2-40B4-BE49-F238E27FC236}">
                <a16:creationId xmlns:a16="http://schemas.microsoft.com/office/drawing/2014/main" id="{1BA171D0-9247-07ED-CD6A-5DFAA7EB02A1}"/>
              </a:ext>
            </a:extLst>
          </p:cNvPr>
          <p:cNvSpPr>
            <a:spLocks noGrp="1"/>
          </p:cNvSpPr>
          <p:nvPr>
            <p:ph type="ftr" sz="quarter" idx="3"/>
          </p:nvPr>
        </p:nvSpPr>
        <p:spPr>
          <a:xfrm>
            <a:off x="3028950" y="6617368"/>
            <a:ext cx="3086100" cy="365125"/>
          </a:xfrm>
        </p:spPr>
        <p:txBody>
          <a:bodyPr/>
          <a:lstStyle/>
          <a:p>
            <a:pPr>
              <a:defRPr/>
            </a:pPr>
            <a:r>
              <a:rPr lang="en-US"/>
              <a:t>Interaction Design and Prototyping</a:t>
            </a:r>
            <a:endParaRPr lang="en-US" dirty="0"/>
          </a:p>
        </p:txBody>
      </p:sp>
      <p:sp>
        <p:nvSpPr>
          <p:cNvPr id="6" name="Slide Number Placeholder 2">
            <a:extLst>
              <a:ext uri="{FF2B5EF4-FFF2-40B4-BE49-F238E27FC236}">
                <a16:creationId xmlns:a16="http://schemas.microsoft.com/office/drawing/2014/main" id="{26549326-EABA-1524-F973-B0DA3689ECFB}"/>
              </a:ext>
            </a:extLst>
          </p:cNvPr>
          <p:cNvSpPr>
            <a:spLocks noGrp="1"/>
          </p:cNvSpPr>
          <p:nvPr>
            <p:ph type="sldNum" sz="quarter" idx="4"/>
          </p:nvPr>
        </p:nvSpPr>
        <p:spPr>
          <a:xfrm>
            <a:off x="7086600" y="6592169"/>
            <a:ext cx="2057400" cy="365125"/>
          </a:xfrm>
        </p:spPr>
        <p:txBody>
          <a:bodyPr/>
          <a:lstStyle/>
          <a:p>
            <a:fld id="{B720622F-670E-0E4A-8DEA-78DB96BED1E2}" type="slidenum">
              <a:rPr lang="en-US" smtClean="0"/>
              <a:pPr/>
              <a:t>9</a:t>
            </a:fld>
            <a:endParaRPr lang="en-US"/>
          </a:p>
        </p:txBody>
      </p:sp>
    </p:spTree>
  </p:cSld>
  <p:clrMapOvr>
    <a:masterClrMapping/>
  </p:clrMapOvr>
</p:sld>
</file>

<file path=ppt/theme/theme1.xml><?xml version="1.0" encoding="utf-8"?>
<a:theme xmlns:a="http://schemas.openxmlformats.org/drawingml/2006/main" name="Default Design 1">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outerShdw dist="35921" dir="2700000" algn="ctr" rotWithShape="0">
            <a:schemeClr val="bg2"/>
          </a:outerShdw>
        </a:effectLst>
      </a:spPr>
      <a:bodyPr vert="horz" wrap="square" lIns="92075" tIns="46038" rIns="92075" bIns="46038" numCol="1" anchor="t" anchorCtr="0" compatLnSpc="1">
        <a:prstTxWarp prst="textNoShape">
          <a:avLst/>
        </a:prstTxWarp>
        <a:spAutoFit/>
      </a:bodyPr>
      <a:lstStyle>
        <a:defPPr marL="0" marR="0" indent="0" algn="ctr" defTabSz="762000" rtl="0" eaLnBrk="0" fontAlgn="base" latinLnBrk="0" hangingPunct="0">
          <a:lnSpc>
            <a:spcPct val="100000"/>
          </a:lnSpc>
          <a:spcBef>
            <a:spcPct val="0"/>
          </a:spcBef>
          <a:spcAft>
            <a:spcPct val="0"/>
          </a:spcAft>
          <a:buClrTx/>
          <a:buSzTx/>
          <a:buFontTx/>
          <a:buNone/>
          <a:tabLst>
            <a:tab pos="228600" algn="l"/>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outerShdw dist="35921" dir="2700000" algn="ctr" rotWithShape="0">
            <a:schemeClr val="bg2"/>
          </a:outerShdw>
        </a:effectLst>
      </a:spPr>
      <a:bodyPr vert="horz" wrap="square" lIns="92075" tIns="46038" rIns="92075" bIns="46038" numCol="1" anchor="t" anchorCtr="0" compatLnSpc="1">
        <a:prstTxWarp prst="textNoShape">
          <a:avLst/>
        </a:prstTxWarp>
        <a:spAutoFit/>
      </a:bodyPr>
      <a:lstStyle>
        <a:defPPr marL="0" marR="0" indent="0" algn="ctr" defTabSz="762000" rtl="0" eaLnBrk="0" fontAlgn="base" latinLnBrk="0" hangingPunct="0">
          <a:lnSpc>
            <a:spcPct val="100000"/>
          </a:lnSpc>
          <a:spcBef>
            <a:spcPct val="0"/>
          </a:spcBef>
          <a:spcAft>
            <a:spcPct val="0"/>
          </a:spcAft>
          <a:buClrTx/>
          <a:buSzTx/>
          <a:buFontTx/>
          <a:buNone/>
          <a:tabLst>
            <a:tab pos="228600" algn="l"/>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2">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outerShdw dist="35921" dir="2700000" algn="ctr" rotWithShape="0">
            <a:schemeClr val="bg2"/>
          </a:outerShdw>
        </a:effectLst>
      </a:spPr>
      <a:bodyPr vert="horz" wrap="square" lIns="92075" tIns="46038" rIns="92075" bIns="46038" numCol="1" anchor="t" anchorCtr="0" compatLnSpc="1">
        <a:prstTxWarp prst="textNoShape">
          <a:avLst/>
        </a:prstTxWarp>
        <a:spAutoFit/>
      </a:bodyPr>
      <a:lstStyle>
        <a:defPPr marL="0" marR="0" indent="0" algn="ctr" defTabSz="762000" rtl="0" eaLnBrk="0" fontAlgn="base" latinLnBrk="0" hangingPunct="0">
          <a:lnSpc>
            <a:spcPct val="100000"/>
          </a:lnSpc>
          <a:spcBef>
            <a:spcPct val="0"/>
          </a:spcBef>
          <a:spcAft>
            <a:spcPct val="0"/>
          </a:spcAft>
          <a:buClrTx/>
          <a:buSzTx/>
          <a:buFontTx/>
          <a:buNone/>
          <a:tabLst>
            <a:tab pos="228600" algn="l"/>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outerShdw dist="35921" dir="2700000" algn="ctr" rotWithShape="0">
            <a:schemeClr val="bg2"/>
          </a:outerShdw>
        </a:effectLst>
      </a:spPr>
      <a:bodyPr vert="horz" wrap="square" lIns="92075" tIns="46038" rIns="92075" bIns="46038" numCol="1" anchor="t" anchorCtr="0" compatLnSpc="1">
        <a:prstTxWarp prst="textNoShape">
          <a:avLst/>
        </a:prstTxWarp>
        <a:spAutoFit/>
      </a:bodyPr>
      <a:lstStyle>
        <a:defPPr marL="0" marR="0" indent="0" algn="ctr" defTabSz="762000" rtl="0" eaLnBrk="0" fontAlgn="base" latinLnBrk="0" hangingPunct="0">
          <a:lnSpc>
            <a:spcPct val="100000"/>
          </a:lnSpc>
          <a:spcBef>
            <a:spcPct val="0"/>
          </a:spcBef>
          <a:spcAft>
            <a:spcPct val="0"/>
          </a:spcAft>
          <a:buClrTx/>
          <a:buSzTx/>
          <a:buFontTx/>
          <a:buNone/>
          <a:tabLst>
            <a:tab pos="228600" algn="l"/>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TotalTime>
  <Words>5125</Words>
  <Application>Microsoft Macintosh PowerPoint</Application>
  <PresentationFormat>On-screen Show (4:3)</PresentationFormat>
  <Paragraphs>609</Paragraphs>
  <Slides>42</Slides>
  <Notes>35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Arial</vt:lpstr>
      <vt:lpstr>Noto Sans</vt:lpstr>
      <vt:lpstr>Wingdings</vt:lpstr>
      <vt:lpstr>Tahoma</vt:lpstr>
      <vt:lpstr>Courier New</vt:lpstr>
      <vt:lpstr>Default Design 1</vt:lpstr>
      <vt:lpstr>Default Design 2</vt:lpstr>
      <vt:lpstr>PowerPoint Presentation</vt:lpstr>
      <vt:lpstr>Design Thinking Review</vt:lpstr>
      <vt:lpstr>PowerPoint Presentation</vt:lpstr>
      <vt:lpstr>Web Experiment</vt:lpstr>
      <vt:lpstr>Version A</vt:lpstr>
      <vt:lpstr>Version B</vt:lpstr>
      <vt:lpstr>Version C</vt:lpstr>
      <vt:lpstr>PowerPoint Presentation</vt:lpstr>
      <vt:lpstr>PowerPoint Presentation</vt:lpstr>
      <vt:lpstr>Design Choices can Cripple a Website</vt:lpstr>
      <vt:lpstr>Expedia.com (Buy now but incomplete transaction)</vt:lpstr>
      <vt:lpstr>HIPPO vs. Customer opinion</vt:lpstr>
      <vt:lpstr>Checkout page</vt:lpstr>
      <vt:lpstr>20VC interview with Ed Baker &amp; Brian Hale https://www.thetwentyminutevc.com/ed-baker/</vt:lpstr>
      <vt:lpstr>How you phrase it?</vt:lpstr>
      <vt:lpstr>A/B Testing</vt:lpstr>
      <vt:lpstr>A/B Testing</vt:lpstr>
      <vt:lpstr>Terminology</vt:lpstr>
      <vt:lpstr>Vaccine Efficacy  How the vaccine performs in controlled clinical trails?</vt:lpstr>
      <vt:lpstr>Web Experiment</vt:lpstr>
      <vt:lpstr>How to get Valuable Insights?</vt:lpstr>
      <vt:lpstr>Conversion Rate Exercise</vt:lpstr>
      <vt:lpstr>Conversion Rate Exercise</vt:lpstr>
      <vt:lpstr>Conversion Rate Exercise</vt:lpstr>
      <vt:lpstr>Sample Population</vt:lpstr>
      <vt:lpstr>Detect Big Problems Before they Wreak Havoc</vt:lpstr>
      <vt:lpstr>Web Experiment</vt:lpstr>
      <vt:lpstr>Web UX Tools &amp; Web Analytics</vt:lpstr>
      <vt:lpstr>SMU Qualtrics (Recommended)</vt:lpstr>
      <vt:lpstr>SMU Qualtrics: A/B Testing in Surveys https://www.qualtrics.com/support/survey-platform/common-use-cases-rc/a-b-testing/</vt:lpstr>
      <vt:lpstr>Loop11 (Recommended)</vt:lpstr>
      <vt:lpstr>Loop11</vt:lpstr>
      <vt:lpstr>Maze (Gaining Popularity –Ease of use)</vt:lpstr>
      <vt:lpstr>UserZoom</vt:lpstr>
      <vt:lpstr>Web Experiment</vt:lpstr>
      <vt:lpstr>Web Analytics</vt:lpstr>
      <vt:lpstr>How to get Valuable Insights (IS211 Project)</vt:lpstr>
      <vt:lpstr>A/B Testing vs Multivariate Testing</vt:lpstr>
      <vt:lpstr>A/B Testing vs. Multivariate Testing for Design Optimization https://www.youtube.com/watch?v=fp6UWlZm1jk</vt:lpstr>
      <vt:lpstr>Web Experiment Exercise (1)</vt:lpstr>
      <vt:lpstr>Summary</vt:lpstr>
      <vt:lpstr>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Benjamin GAN Kok Siew</cp:lastModifiedBy>
  <cp:revision>50</cp:revision>
  <dcterms:modified xsi:type="dcterms:W3CDTF">2023-09-25T02:28:02Z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51d41b-6b8e-4636-984f-012bff14ba18_Enabled">
    <vt:lpwstr>true</vt:lpwstr>
  </property>
  <property fmtid="{D5CDD505-2E9C-101B-9397-08002B2CF9AE}" pid="3" name="MSIP_Label_6951d41b-6b8e-4636-984f-012bff14ba18_SetDate">
    <vt:lpwstr>2023-07-04T04:54:00Z</vt:lpwstr>
  </property>
  <property fmtid="{D5CDD505-2E9C-101B-9397-08002B2CF9AE}" pid="4" name="MSIP_Label_6951d41b-6b8e-4636-984f-012bff14ba18_Method">
    <vt:lpwstr>Standard</vt:lpwstr>
  </property>
  <property fmtid="{D5CDD505-2E9C-101B-9397-08002B2CF9AE}" pid="5" name="MSIP_Label_6951d41b-6b8e-4636-984f-012bff14ba18_Name">
    <vt:lpwstr>6951d41b-6b8e-4636-984f-012bff14ba18</vt:lpwstr>
  </property>
  <property fmtid="{D5CDD505-2E9C-101B-9397-08002B2CF9AE}" pid="6" name="MSIP_Label_6951d41b-6b8e-4636-984f-012bff14ba18_SiteId">
    <vt:lpwstr>c98a79ca-5a9a-4791-a243-f06afd67464d</vt:lpwstr>
  </property>
  <property fmtid="{D5CDD505-2E9C-101B-9397-08002B2CF9AE}" pid="7" name="MSIP_Label_6951d41b-6b8e-4636-984f-012bff14ba18_ActionId">
    <vt:lpwstr>20726c5f-5fff-4e7f-ab24-ca053867d063</vt:lpwstr>
  </property>
  <property fmtid="{D5CDD505-2E9C-101B-9397-08002B2CF9AE}" pid="8" name="MSIP_Label_6951d41b-6b8e-4636-984f-012bff14ba18_ContentBits">
    <vt:lpwstr>1</vt:lpwstr>
  </property>
  <property fmtid="{D5CDD505-2E9C-101B-9397-08002B2CF9AE}" pid="9" name="ClassificationContentMarkingHeaderLocations">
    <vt:lpwstr>Antonio template:3</vt:lpwstr>
  </property>
  <property fmtid="{D5CDD505-2E9C-101B-9397-08002B2CF9AE}" pid="10" name="ClassificationContentMarkingHeaderText">
    <vt:lpwstr>SMU Classification: Restricted</vt:lpwstr>
  </property>
</Properties>
</file>